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Corbel"/>
      <p:regular r:id="rId78"/>
      <p:bold r:id="rId79"/>
      <p:italic r:id="rId80"/>
      <p:boldItalic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40B735-967F-4E0D-B362-EF29F851ED47}">
  <a:tblStyle styleId="{8640B735-967F-4E0D-B362-EF29F851ED4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86" Type="http://schemas.openxmlformats.org/officeDocument/2006/relationships/font" Target="fonts/HelveticaNeueLight-regular.fntdata"/><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88" Type="http://schemas.openxmlformats.org/officeDocument/2006/relationships/font" Target="fonts/HelveticaNeueLight-italic.fntdata"/><Relationship Id="rId43" Type="http://schemas.openxmlformats.org/officeDocument/2006/relationships/slide" Target="slides/slide37.xml"/><Relationship Id="rId87" Type="http://schemas.openxmlformats.org/officeDocument/2006/relationships/font" Target="fonts/HelveticaNeue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Italic.fntdata"/><Relationship Id="rId80" Type="http://schemas.openxmlformats.org/officeDocument/2006/relationships/font" Target="fonts/Corbel-italic.fntdata"/><Relationship Id="rId82" Type="http://schemas.openxmlformats.org/officeDocument/2006/relationships/font" Target="fonts/HelveticaNeue-regular.fntdata"/><Relationship Id="rId81" Type="http://schemas.openxmlformats.org/officeDocument/2006/relationships/font" Target="fonts/Corbel-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Corbel-bold.fntdata"/><Relationship Id="rId34" Type="http://schemas.openxmlformats.org/officeDocument/2006/relationships/slide" Target="slides/slide28.xml"/><Relationship Id="rId78" Type="http://schemas.openxmlformats.org/officeDocument/2006/relationships/font" Target="fonts/Corbel-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 name="Google Shape;10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5" name="Google Shape;11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1812726" y="1079647"/>
            <a:ext cx="5518547" cy="1741289"/>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1812726" y="2874514"/>
            <a:ext cx="5518547" cy="596057"/>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64368" y="-31180"/>
            <a:ext cx="9272737" cy="1519071"/>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08" l="0" r="0" t="0"/>
          <a:stretch/>
        </p:blipFill>
        <p:spPr>
          <a:xfrm>
            <a:off x="6438263" y="131823"/>
            <a:ext cx="2715224" cy="1356080"/>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5892910" y="1022686"/>
            <a:ext cx="406180" cy="250153"/>
          </a:xfrm>
          <a:prstGeom prst="rect">
            <a:avLst/>
          </a:prstGeom>
          <a:noFill/>
          <a:ln>
            <a:noFill/>
          </a:ln>
        </p:spPr>
      </p:pic>
      <p:sp>
        <p:nvSpPr>
          <p:cNvPr id="24" name="Google Shape;24;p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直式" showMasterSp="0">
  <p:cSld name="照片 - 直式">
    <p:spTree>
      <p:nvGrpSpPr>
        <p:cNvPr id="69" name="Shape 69"/>
        <p:cNvGrpSpPr/>
        <p:nvPr/>
      </p:nvGrpSpPr>
      <p:grpSpPr>
        <a:xfrm>
          <a:off x="0" y="0"/>
          <a:ext cx="0" cy="0"/>
          <a:chOff x="0" y="0"/>
          <a:chExt cx="0" cy="0"/>
        </a:xfrm>
      </p:grpSpPr>
      <p:sp>
        <p:nvSpPr>
          <p:cNvPr id="70" name="Google Shape;70;p11"/>
          <p:cNvSpPr/>
          <p:nvPr>
            <p:ph idx="2" type="pic"/>
          </p:nvPr>
        </p:nvSpPr>
        <p:spPr>
          <a:xfrm>
            <a:off x="4685854" y="334863"/>
            <a:ext cx="2812852" cy="4333131"/>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1" name="Google Shape;71;p11"/>
          <p:cNvSpPr txBox="1"/>
          <p:nvPr>
            <p:ph type="title"/>
          </p:nvPr>
        </p:nvSpPr>
        <p:spPr>
          <a:xfrm>
            <a:off x="1645295" y="334863"/>
            <a:ext cx="2812852" cy="2102942"/>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2" name="Google Shape;72;p11"/>
          <p:cNvSpPr txBox="1"/>
          <p:nvPr>
            <p:ph idx="1" type="body"/>
          </p:nvPr>
        </p:nvSpPr>
        <p:spPr>
          <a:xfrm>
            <a:off x="1645295" y="2491383"/>
            <a:ext cx="2812852" cy="2169914"/>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3" name="Google Shape;73;p1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水平" showMasterSp="0">
  <p:cSld name="照片 - 水平">
    <p:spTree>
      <p:nvGrpSpPr>
        <p:cNvPr id="74" name="Shape 74"/>
        <p:cNvGrpSpPr/>
        <p:nvPr/>
      </p:nvGrpSpPr>
      <p:grpSpPr>
        <a:xfrm>
          <a:off x="0" y="0"/>
          <a:ext cx="0" cy="0"/>
          <a:chOff x="0" y="0"/>
          <a:chExt cx="0" cy="0"/>
        </a:xfrm>
      </p:grpSpPr>
      <p:sp>
        <p:nvSpPr>
          <p:cNvPr id="75" name="Google Shape;75;p12"/>
          <p:cNvSpPr/>
          <p:nvPr>
            <p:ph idx="2" type="pic"/>
          </p:nvPr>
        </p:nvSpPr>
        <p:spPr>
          <a:xfrm>
            <a:off x="2000250" y="354955"/>
            <a:ext cx="5143501" cy="3114229"/>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6" name="Google Shape;76;p12"/>
          <p:cNvSpPr txBox="1"/>
          <p:nvPr>
            <p:ph type="title"/>
          </p:nvPr>
        </p:nvSpPr>
        <p:spPr>
          <a:xfrm>
            <a:off x="1812726" y="3542854"/>
            <a:ext cx="5518547" cy="750094"/>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7" name="Google Shape;77;p12"/>
          <p:cNvSpPr txBox="1"/>
          <p:nvPr>
            <p:ph idx="1" type="body"/>
          </p:nvPr>
        </p:nvSpPr>
        <p:spPr>
          <a:xfrm>
            <a:off x="1812726" y="4299644"/>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8" name="Google Shape;78;p1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showMasterSp="0">
  <p:cSld name="大標題、項目符號與照片">
    <p:spTree>
      <p:nvGrpSpPr>
        <p:cNvPr id="79" name="Shape 79"/>
        <p:cNvGrpSpPr/>
        <p:nvPr/>
      </p:nvGrpSpPr>
      <p:grpSpPr>
        <a:xfrm>
          <a:off x="0" y="0"/>
          <a:ext cx="0" cy="0"/>
          <a:chOff x="0" y="0"/>
          <a:chExt cx="0" cy="0"/>
        </a:xfrm>
      </p:grpSpPr>
      <p:sp>
        <p:nvSpPr>
          <p:cNvPr id="80" name="Google Shape;80;p13"/>
          <p:cNvSpPr/>
          <p:nvPr>
            <p:ph idx="2" type="pic"/>
          </p:nvPr>
        </p:nvSpPr>
        <p:spPr>
          <a:xfrm>
            <a:off x="4685854" y="1366242"/>
            <a:ext cx="2812852" cy="331514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1" name="Google Shape;81;p13"/>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2" name="Google Shape;82;p13"/>
          <p:cNvSpPr txBox="1"/>
          <p:nvPr>
            <p:ph idx="1" type="body"/>
          </p:nvPr>
        </p:nvSpPr>
        <p:spPr>
          <a:xfrm>
            <a:off x="1645295" y="1366242"/>
            <a:ext cx="2812852" cy="3315147"/>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3" name="Google Shape;83;p13"/>
          <p:cNvSpPr txBox="1"/>
          <p:nvPr>
            <p:ph idx="12" type="sldNum"/>
          </p:nvPr>
        </p:nvSpPr>
        <p:spPr>
          <a:xfrm>
            <a:off x="4482789" y="4902398"/>
            <a:ext cx="174851" cy="177404"/>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showMasterSp="0">
  <p:cSld name="照片 - 一頁三張">
    <p:spTree>
      <p:nvGrpSpPr>
        <p:cNvPr id="84" name="Shape 84"/>
        <p:cNvGrpSpPr/>
        <p:nvPr/>
      </p:nvGrpSpPr>
      <p:grpSpPr>
        <a:xfrm>
          <a:off x="0" y="0"/>
          <a:ext cx="0" cy="0"/>
          <a:chOff x="0" y="0"/>
          <a:chExt cx="0" cy="0"/>
        </a:xfrm>
      </p:grpSpPr>
      <p:sp>
        <p:nvSpPr>
          <p:cNvPr id="85" name="Google Shape;85;p14"/>
          <p:cNvSpPr/>
          <p:nvPr>
            <p:ph idx="2" type="pic"/>
          </p:nvPr>
        </p:nvSpPr>
        <p:spPr>
          <a:xfrm>
            <a:off x="4685854" y="2685604"/>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6" name="Google Shape;86;p14"/>
          <p:cNvSpPr/>
          <p:nvPr>
            <p:ph idx="3" type="pic"/>
          </p:nvPr>
        </p:nvSpPr>
        <p:spPr>
          <a:xfrm>
            <a:off x="4685854" y="468808"/>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7" name="Google Shape;87;p14"/>
          <p:cNvSpPr/>
          <p:nvPr>
            <p:ph idx="4" type="pic"/>
          </p:nvPr>
        </p:nvSpPr>
        <p:spPr>
          <a:xfrm>
            <a:off x="1645295" y="468808"/>
            <a:ext cx="2812852" cy="420588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8" name="Google Shape;88;p1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showMasterSp="0">
  <p:cSld name="照片">
    <p:spTree>
      <p:nvGrpSpPr>
        <p:cNvPr id="89" name="Shape 89"/>
        <p:cNvGrpSpPr/>
        <p:nvPr/>
      </p:nvGrpSpPr>
      <p:grpSpPr>
        <a:xfrm>
          <a:off x="0" y="0"/>
          <a:ext cx="0" cy="0"/>
          <a:chOff x="0" y="0"/>
          <a:chExt cx="0" cy="0"/>
        </a:xfrm>
      </p:grpSpPr>
      <p:sp>
        <p:nvSpPr>
          <p:cNvPr id="90" name="Google Shape;90;p15"/>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91" name="Google Shape;91;p1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92" name="Shape 92"/>
        <p:cNvGrpSpPr/>
        <p:nvPr/>
      </p:nvGrpSpPr>
      <p:grpSpPr>
        <a:xfrm>
          <a:off x="0" y="0"/>
          <a:ext cx="0" cy="0"/>
          <a:chOff x="0" y="0"/>
          <a:chExt cx="0" cy="0"/>
        </a:xfrm>
      </p:grpSpPr>
      <p:sp>
        <p:nvSpPr>
          <p:cNvPr id="93" name="Google Shape;93;p1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_僅主標">
  <p:cSld name="TITLE_AND_BODY_1">
    <p:spTree>
      <p:nvGrpSpPr>
        <p:cNvPr id="94" name="Shape 94"/>
        <p:cNvGrpSpPr/>
        <p:nvPr/>
      </p:nvGrpSpPr>
      <p:grpSpPr>
        <a:xfrm>
          <a:off x="0" y="0"/>
          <a:ext cx="0" cy="0"/>
          <a:chOff x="0" y="0"/>
          <a:chExt cx="0" cy="0"/>
        </a:xfrm>
      </p:grpSpPr>
      <p:sp>
        <p:nvSpPr>
          <p:cNvPr id="95" name="Google Shape;95;p1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6" name="Google Shape;96;p17"/>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55600" lvl="1" marL="914400" marR="0" algn="l">
              <a:lnSpc>
                <a:spcPct val="115000"/>
              </a:lnSpc>
              <a:spcBef>
                <a:spcPts val="1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2pPr>
            <a:lvl3pPr indent="-330200" lvl="2" marL="1371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7" name="Google Shape;9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98" name="Google Shape;98;p17"/>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3980920" y="4286250"/>
            <a:ext cx="1182161" cy="214313"/>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7" name="Google Shape;27;p3"/>
          <p:cNvSpPr txBox="1"/>
          <p:nvPr/>
        </p:nvSpPr>
        <p:spPr>
          <a:xfrm>
            <a:off x="2242626" y="1332944"/>
            <a:ext cx="4658749" cy="1842612"/>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5"/>
          </a:blip>
          <a:srcRect b="0" l="0" r="0" t="0"/>
          <a:stretch/>
        </p:blipFill>
        <p:spPr>
          <a:xfrm>
            <a:off x="2583634" y="852711"/>
            <a:ext cx="3976664" cy="3438073"/>
          </a:xfrm>
          <a:prstGeom prst="rect">
            <a:avLst/>
          </a:prstGeom>
          <a:noFill/>
          <a:ln>
            <a:noFill/>
          </a:ln>
        </p:spPr>
      </p:pic>
      <p:sp>
        <p:nvSpPr>
          <p:cNvPr id="29" name="Google Shape;29;p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1645295" y="669726"/>
            <a:ext cx="5853410" cy="38040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33" name="Google Shape;33;p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17450" y="5084396"/>
            <a:ext cx="9178902" cy="59104"/>
            <a:chOff x="0" y="0"/>
            <a:chExt cx="24477068" cy="157609"/>
          </a:xfrm>
        </p:grpSpPr>
        <p:sp>
          <p:nvSpPr>
            <p:cNvPr id="38" name="Google Shape;38;p5"/>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42" name="Google Shape;42;p5"/>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37"/>
          </a:blip>
          <a:srcRect b="0" l="0" r="0" t="0"/>
          <a:stretch/>
        </p:blipFill>
        <p:spPr>
          <a:xfrm>
            <a:off x="7631260" y="4869421"/>
            <a:ext cx="1461636" cy="193074"/>
          </a:xfrm>
          <a:prstGeom prst="rect">
            <a:avLst/>
          </a:prstGeom>
          <a:noFill/>
          <a:ln>
            <a:noFill/>
          </a:ln>
        </p:spPr>
      </p:pic>
      <p:sp>
        <p:nvSpPr>
          <p:cNvPr id="44" name="Google Shape;44;p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1063838" y="2938204"/>
            <a:ext cx="5518547" cy="174129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1075372" y="2889512"/>
            <a:ext cx="6521694" cy="17335"/>
            <a:chOff x="0" y="0"/>
            <a:chExt cx="17391183" cy="46227"/>
          </a:xfrm>
        </p:grpSpPr>
        <p:sp>
          <p:nvSpPr>
            <p:cNvPr id="48" name="Google Shape;48;p6"/>
            <p:cNvSpPr/>
            <p:nvPr/>
          </p:nvSpPr>
          <p:spPr>
            <a:xfrm>
              <a:off x="0" y="0"/>
              <a:ext cx="5231804" cy="46227"/>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639" cy="46227"/>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943" cy="46227"/>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1120576" y="2262098"/>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53" name="Google Shape;53;p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9"/>
          <p:cNvSpPr txBox="1"/>
          <p:nvPr>
            <p:ph type="title"/>
          </p:nvPr>
        </p:nvSpPr>
        <p:spPr>
          <a:xfrm>
            <a:off x="621325" y="2976450"/>
            <a:ext cx="6482700" cy="841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9pPr>
          </a:lstStyle>
          <a:p/>
        </p:txBody>
      </p:sp>
      <p:sp>
        <p:nvSpPr>
          <p:cNvPr id="61" name="Google Shape;6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id="62" name="Google Shape;62;p9"/>
          <p:cNvPicPr preferRelativeResize="0"/>
          <p:nvPr/>
        </p:nvPicPr>
        <p:blipFill rotWithShape="1">
          <a:blip r:embed="rId2">
            <a:alphaModFix/>
          </a:blip>
          <a:srcRect b="0" l="0" r="0" t="0"/>
          <a:stretch/>
        </p:blipFill>
        <p:spPr>
          <a:xfrm>
            <a:off x="529800" y="3009713"/>
            <a:ext cx="57150" cy="775200"/>
          </a:xfrm>
          <a:prstGeom prst="rect">
            <a:avLst/>
          </a:prstGeom>
          <a:noFill/>
          <a:ln>
            <a:noFill/>
          </a:ln>
        </p:spPr>
      </p:pic>
      <p:sp>
        <p:nvSpPr>
          <p:cNvPr id="63" name="Google Shape;63;p9"/>
          <p:cNvSpPr txBox="1"/>
          <p:nvPr>
            <p:ph idx="1" type="subTitle"/>
          </p:nvPr>
        </p:nvSpPr>
        <p:spPr>
          <a:xfrm>
            <a:off x="892700" y="3784913"/>
            <a:ext cx="5361600" cy="6930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_僅主標 1">
  <p:cSld name="TITLE_AND_BODY_2">
    <p:spTree>
      <p:nvGrpSpPr>
        <p:cNvPr id="64" name="Shape 64"/>
        <p:cNvGrpSpPr/>
        <p:nvPr/>
      </p:nvGrpSpPr>
      <p:grpSpPr>
        <a:xfrm>
          <a:off x="0" y="0"/>
          <a:ext cx="0" cy="0"/>
          <a:chOff x="0" y="0"/>
          <a:chExt cx="0" cy="0"/>
        </a:xfrm>
      </p:grpSpPr>
      <p:sp>
        <p:nvSpPr>
          <p:cNvPr id="65" name="Google Shape;65;p1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 name="Google Shape;66;p10"/>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55600" lvl="1" marL="914400" marR="0" algn="l">
              <a:lnSpc>
                <a:spcPct val="115000"/>
              </a:lnSpc>
              <a:spcBef>
                <a:spcPts val="1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2pPr>
            <a:lvl3pPr indent="-330200" lvl="2" marL="1371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7" name="Google Shape;6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68" name="Google Shape;68;p10"/>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2.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02" cy="59104"/>
            <a:chOff x="0" y="0"/>
            <a:chExt cx="24477068" cy="157609"/>
          </a:xfrm>
        </p:grpSpPr>
        <p:sp>
          <p:nvSpPr>
            <p:cNvPr id="8" name="Google Shape;8;p1"/>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14" name="Google Shape;14;p1"/>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www.youtube.com/watch?v=P_qg5X93Cqc" TargetMode="Externa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hyperlink" Target="http://www.ee.ntu.edu.tw/profile?id=1020908" TargetMode="External"/><Relationship Id="rId5" Type="http://schemas.openxmlformats.org/officeDocument/2006/relationships/hyperlink" Target="https://www.csie.ntu.edu.tw/~yvchen/" TargetMode="External"/><Relationship Id="rId6" Type="http://schemas.openxmlformats.org/officeDocument/2006/relationships/image" Target="../media/image11.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hyperlink" Target="http://www.ee.ntu.edu.tw/profile?id=1020908" TargetMode="External"/><Relationship Id="rId7" Type="http://schemas.openxmlformats.org/officeDocument/2006/relationships/hyperlink" Target="https://www.csie.ntu.edu.tw/~yvche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www.ee.ntu.edu.tw/profile?id=1020908" TargetMode="External"/><Relationship Id="rId4" Type="http://schemas.openxmlformats.org/officeDocument/2006/relationships/hyperlink" Target="https://www.csie.ntu.edu.tw/~yvchen/" TargetMode="External"/><Relationship Id="rId5"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www.youtube.com/watch?v=j82QLgfhFiY" TargetMode="External"/><Relationship Id="rId4" Type="http://schemas.openxmlformats.org/officeDocument/2006/relationships/hyperlink" Target="https://www.youtube.com/watch?v=O79Ic8XBzvw" TargetMode="External"/><Relationship Id="rId5" Type="http://schemas.openxmlformats.org/officeDocument/2006/relationships/hyperlink" Target="https://www.youtube.com/watch?v=XTvWkS9Wus8&am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github.com/dennybritz/reinforcement-learning" TargetMode="External"/><Relationship Id="rId4" Type="http://schemas.openxmlformats.org/officeDocument/2006/relationships/hyperlink" Target="https://github.com/MorvanZhou/Reinforcement-learning-with-tensorflo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www.youtube.com/watch?v=88ul2WqN0zk" TargetMode="External"/><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5.png"/><Relationship Id="rId5" Type="http://schemas.openxmlformats.org/officeDocument/2006/relationships/image" Target="../media/image9.jpg"/><Relationship Id="rId6" Type="http://schemas.openxmlformats.org/officeDocument/2006/relationships/image" Target="../media/image13.jpg"/><Relationship Id="rId7"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ithub.com/openai/gym/wiki/Pendulum-v0" TargetMode="External"/><Relationship Id="rId4" Type="http://schemas.openxmlformats.org/officeDocument/2006/relationships/image" Target="../media/image24.jpg"/><Relationship Id="rId5"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www.youtube.com/watch?v=_fZhPhcwWWg" TargetMode="Externa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hyperlink" Target="http://www.ee.ntu.edu.tw/profile?id=1020908" TargetMode="External"/><Relationship Id="rId5" Type="http://schemas.openxmlformats.org/officeDocument/2006/relationships/hyperlink" Target="https://www.csie.ntu.edu.tw/~yvchen/" TargetMode="External"/><Relationship Id="rId6" Type="http://schemas.openxmlformats.org/officeDocument/2006/relationships/image" Target="../media/image36.png"/><Relationship Id="rId7"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1.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image" Target="../media/image32.png"/><Relationship Id="rId5"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www.youtube.com/watch?v=0F2B-b4bya4" TargetMode="Externa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youtube.com/watch?v=UEvx78ATQsE" TargetMode="External"/><Relationship Id="rId4"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8.jpg"/><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file/d/1F8po41oBL-3nP_coUEyhXz2nA0FYj73v/view?usp=sharing" TargetMode="External"/><Relationship Id="rId4" Type="http://schemas.openxmlformats.org/officeDocument/2006/relationships/hyperlink" Target="https://drive.google.com/open?id=1N6zCHrby_AC3cJ0dD-4oxrNqa1cGz5UCef9BsXktKss" TargetMode="External"/><Relationship Id="rId5" Type="http://schemas.openxmlformats.org/officeDocument/2006/relationships/hyperlink" Target="https://drive.google.com/open?id=1aklgJbgyXOP8IEfSVbe1vk3-Q0CO96GQ" TargetMode="External"/><Relationship Id="rId6" Type="http://schemas.openxmlformats.org/officeDocument/2006/relationships/hyperlink" Target="https://www.youtube.com/playlist?list=PL1f_B9coMEeDc8j1oJ9MSTwJWhcLXPNF_" TargetMode="External"/><Relationship Id="rId7" Type="http://schemas.openxmlformats.org/officeDocument/2006/relationships/hyperlink" Target="https://drive.google.com/file/d/14kIEkGjzDSunAUajSw6h3zcDyncORiYw/view?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0.jpg"/><Relationship Id="rId4"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arxiv.org/abs/1509.029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www.youtube.com/watch?v=ggOvVYYrLt8" TargetMode="External"/><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www.ee.ntu.edu.tw/profile?id=1020908" TargetMode="External"/><Relationship Id="rId4" Type="http://schemas.openxmlformats.org/officeDocument/2006/relationships/hyperlink" Target="https://www.csie.ntu.edu.tw/~yvchen/" TargetMode="External"/><Relationship Id="rId5"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www.ee.ntu.edu.tw/profile?id=1020908" TargetMode="External"/><Relationship Id="rId4" Type="http://schemas.openxmlformats.org/officeDocument/2006/relationships/hyperlink" Target="https://www.csie.ntu.edu.tw/~yvchen/" TargetMode="External"/><Relationship Id="rId5"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www.ee.ntu.edu.tw/profile?id=1020908" TargetMode="External"/><Relationship Id="rId4" Type="http://schemas.openxmlformats.org/officeDocument/2006/relationships/hyperlink" Target="https://www.csie.ntu.edu.tw/~yvchen/" TargetMode="External"/><Relationship Id="rId5" Type="http://schemas.openxmlformats.org/officeDocument/2006/relationships/image" Target="../media/image5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hyperlink" Target="https://github.com/dennybritz/reinforcement-learning" TargetMode="External"/><Relationship Id="rId4" Type="http://schemas.openxmlformats.org/officeDocument/2006/relationships/hyperlink" Target="https://github.com/MorvanZhou/Reinforcement-learning-with-tensorflow"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www.youtube.com/watch?v=_Lf6AEI4YF0" TargetMode="External"/><Relationship Id="rId4"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5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2.jpg"/><Relationship Id="rId4" Type="http://schemas.openxmlformats.org/officeDocument/2006/relationships/image" Target="../media/image6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61.jp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hvh4Ry_0WaQ" TargetMode="External"/><Relationship Id="rId4" Type="http://schemas.openxmlformats.org/officeDocument/2006/relationships/image" Target="../media/image22.jp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2.jpg"/><Relationship Id="rId4" Type="http://schemas.openxmlformats.org/officeDocument/2006/relationships/image" Target="../media/image65.jpg"/><Relationship Id="rId5" Type="http://schemas.openxmlformats.org/officeDocument/2006/relationships/image" Target="../media/image6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6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5.jpg"/><Relationship Id="rId4" Type="http://schemas.openxmlformats.org/officeDocument/2006/relationships/image" Target="../media/image5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hyperlink" Target="http://www.youtube.com/watch?v=crbp7L09mIk" TargetMode="External"/><Relationship Id="rId4" Type="http://schemas.openxmlformats.org/officeDocument/2006/relationships/image" Target="../media/image6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5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4.jpg"/><Relationship Id="rId4" Type="http://schemas.openxmlformats.org/officeDocument/2006/relationships/image" Target="../media/image6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github.com/openai/gym/wiki/MountainCarContinuous-v0"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github.com/aikorea/awesome-rl" TargetMode="External"/><Relationship Id="rId4" Type="http://schemas.openxmlformats.org/officeDocument/2006/relationships/hyperlink" Target="https://www.csie.ntu.edu.tw/~yvchen/f106-adl/syllabus.html" TargetMode="External"/><Relationship Id="rId5" Type="http://schemas.openxmlformats.org/officeDocument/2006/relationships/hyperlink" Target="https://www.youtube.com/watch?v=E9vH6WD_eSE" TargetMode="External"/><Relationship Id="rId6" Type="http://schemas.openxmlformats.org/officeDocument/2006/relationships/hyperlink" Target="https://bons.ai/blog/bonsai-training-introduction-machine-lear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youtube.com/watch?v=9pIr8t5_kOU" TargetMode="External"/><Relationship Id="rId4" Type="http://schemas.openxmlformats.org/officeDocument/2006/relationships/image" Target="../media/image2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www.youtube.com/watch?v=ZlIilzycS9Q" TargetMode="External"/><Relationship Id="rId4" Type="http://schemas.openxmlformats.org/officeDocument/2006/relationships/image" Target="../media/image70.jp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papers.nips.cc/paper/1786-actor-critic-algorithm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4294967295" type="subTitle"/>
          </p:nvPr>
        </p:nvSpPr>
        <p:spPr>
          <a:xfrm>
            <a:off x="1888926" y="3026914"/>
            <a:ext cx="5518500" cy="596100"/>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孫民＆</a:t>
            </a:r>
            <a:r>
              <a:rPr lang="zh-TW" sz="2500">
                <a:solidFill>
                  <a:srgbClr val="A6AAA9"/>
                </a:solidFill>
                <a:latin typeface="Arial"/>
                <a:ea typeface="Arial"/>
                <a:cs typeface="Arial"/>
                <a:sym typeface="Arial"/>
              </a:rPr>
              <a:t>技術處</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104" name="Google Shape;104;p18"/>
          <p:cNvGrpSpPr/>
          <p:nvPr/>
        </p:nvGrpSpPr>
        <p:grpSpPr>
          <a:xfrm>
            <a:off x="-17450" y="5084396"/>
            <a:ext cx="9178902" cy="59104"/>
            <a:chOff x="0" y="0"/>
            <a:chExt cx="24477068" cy="157609"/>
          </a:xfrm>
        </p:grpSpPr>
        <p:sp>
          <p:nvSpPr>
            <p:cNvPr id="105" name="Google Shape;105;p18"/>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6" name="Google Shape;106;p18"/>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7" name="Google Shape;107;p18"/>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08" name="Google Shape;108;p18"/>
          <p:cNvSpPr txBox="1"/>
          <p:nvPr>
            <p:ph idx="4294967295" type="ctrTitle"/>
          </p:nvPr>
        </p:nvSpPr>
        <p:spPr>
          <a:xfrm>
            <a:off x="647850" y="1247625"/>
            <a:ext cx="7430700" cy="1725600"/>
          </a:xfrm>
          <a:prstGeom prst="rect">
            <a:avLst/>
          </a:prstGeom>
          <a:noFill/>
          <a:ln>
            <a:noFill/>
          </a:ln>
        </p:spPr>
        <p:txBody>
          <a:bodyPr anchorCtr="0" anchor="b" bIns="26775" lIns="26775" spcFirstLastPara="1" rIns="26775" wrap="square" tIns="26775">
            <a:noAutofit/>
          </a:bodyPr>
          <a:lstStyle/>
          <a:p>
            <a:pPr indent="0" lvl="0" marL="0" marR="0" rtl="0" algn="r">
              <a:lnSpc>
                <a:spcPct val="100000"/>
              </a:lnSpc>
              <a:spcBef>
                <a:spcPts val="0"/>
              </a:spcBef>
              <a:spcAft>
                <a:spcPts val="0"/>
              </a:spcAft>
              <a:buClr>
                <a:schemeClr val="dk1"/>
              </a:buClr>
              <a:buSzPts val="4000"/>
              <a:buFont typeface="Arial"/>
              <a:buNone/>
            </a:pPr>
            <a:r>
              <a:rPr b="0" i="0" lang="zh-TW" sz="4000" u="none" cap="none" strike="noStrike">
                <a:solidFill>
                  <a:schemeClr val="dk1"/>
                </a:solidFill>
                <a:latin typeface="Arial"/>
                <a:ea typeface="Arial"/>
                <a:cs typeface="Arial"/>
                <a:sym typeface="Arial"/>
              </a:rPr>
              <a:t>Reinforcement Learning </a:t>
            </a:r>
            <a:r>
              <a:rPr lang="zh-TW" sz="4000">
                <a:solidFill>
                  <a:schemeClr val="dk1"/>
                </a:solidFill>
              </a:rPr>
              <a:t>- </a:t>
            </a:r>
            <a:r>
              <a:rPr b="0" i="0" lang="zh-TW" sz="3600" u="none" cap="none" strike="noStrike">
                <a:solidFill>
                  <a:schemeClr val="dk1"/>
                </a:solidFill>
                <a:latin typeface="Arial"/>
                <a:ea typeface="Arial"/>
                <a:cs typeface="Arial"/>
                <a:sym typeface="Arial"/>
              </a:rPr>
              <a:t>Part 3</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4294967295" type="title"/>
          </p:nvPr>
        </p:nvSpPr>
        <p:spPr>
          <a:xfrm>
            <a:off x="470550" y="215975"/>
            <a:ext cx="54768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助教幫你概念回顧 </a:t>
            </a:r>
            <a:r>
              <a:rPr b="0" i="0" lang="zh-TW" sz="3000" u="none" cap="none" strike="noStrike">
                <a:solidFill>
                  <a:schemeClr val="dk1"/>
                </a:solidFill>
                <a:latin typeface="Arial"/>
                <a:ea typeface="Arial"/>
                <a:cs typeface="Arial"/>
                <a:sym typeface="Arial"/>
              </a:rPr>
              <a:t>Actor-Critic </a:t>
            </a:r>
            <a:endParaRPr b="0" i="0" sz="3000" u="none" cap="none" strike="noStrike">
              <a:solidFill>
                <a:schemeClr val="dk1"/>
              </a:solidFill>
              <a:latin typeface="Arial"/>
              <a:ea typeface="Arial"/>
              <a:cs typeface="Arial"/>
              <a:sym typeface="Arial"/>
            </a:endParaRPr>
          </a:p>
        </p:txBody>
      </p:sp>
      <p:pic>
        <p:nvPicPr>
          <p:cNvPr id="165" name="Google Shape;165;p27" title="rl 02 actor critic">
            <a:hlinkClick r:id="rId3"/>
          </p:cNvPr>
          <p:cNvPicPr preferRelativeResize="0"/>
          <p:nvPr/>
        </p:nvPicPr>
        <p:blipFill rotWithShape="1">
          <a:blip r:embed="rId4">
            <a:alphaModFix/>
          </a:blip>
          <a:srcRect b="0" l="0" r="0" t="0"/>
          <a:stretch/>
        </p:blipFill>
        <p:spPr>
          <a:xfrm>
            <a:off x="2112150" y="923199"/>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70552" y="215975"/>
            <a:ext cx="780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Actor-Critic (Value-based + Policy-based)</a:t>
            </a:r>
            <a:endParaRPr b="0" i="0" sz="3000" u="none" cap="none" strike="noStrike">
              <a:solidFill>
                <a:schemeClr val="dk1"/>
              </a:solidFill>
              <a:latin typeface="Arial"/>
              <a:ea typeface="Arial"/>
              <a:cs typeface="Arial"/>
              <a:sym typeface="Arial"/>
            </a:endParaRPr>
          </a:p>
        </p:txBody>
      </p:sp>
      <p:pic>
        <p:nvPicPr>
          <p:cNvPr id="171" name="Google Shape;171;p28"/>
          <p:cNvPicPr preferRelativeResize="0"/>
          <p:nvPr/>
        </p:nvPicPr>
        <p:blipFill rotWithShape="1">
          <a:blip r:embed="rId3">
            <a:alphaModFix/>
          </a:blip>
          <a:srcRect b="0" l="0" r="0" t="0"/>
          <a:stretch/>
        </p:blipFill>
        <p:spPr>
          <a:xfrm>
            <a:off x="919463" y="975375"/>
            <a:ext cx="7305075" cy="4024700"/>
          </a:xfrm>
          <a:prstGeom prst="rect">
            <a:avLst/>
          </a:prstGeom>
          <a:noFill/>
          <a:ln>
            <a:noFill/>
          </a:ln>
        </p:spPr>
      </p:pic>
      <p:sp>
        <p:nvSpPr>
          <p:cNvPr id="172" name="Google Shape;172;p28"/>
          <p:cNvSpPr txBox="1"/>
          <p:nvPr/>
        </p:nvSpPr>
        <p:spPr>
          <a:xfrm>
            <a:off x="5585275" y="910125"/>
            <a:ext cx="36636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Slides credit: </a:t>
            </a:r>
            <a:r>
              <a:rPr b="0" i="0" lang="zh-TW" sz="1400" u="sng" cap="none" strike="noStrike">
                <a:solidFill>
                  <a:schemeClr val="hlink"/>
                </a:solidFill>
                <a:latin typeface="Arial"/>
                <a:ea typeface="Arial"/>
                <a:cs typeface="Arial"/>
                <a:sym typeface="Arial"/>
                <a:hlinkClick r:id="rId4"/>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5"/>
              </a:rPr>
              <a:t>Yun-Nung Chen</a:t>
            </a:r>
            <a:endParaRPr b="0" i="0" sz="1400" u="none" cap="none" strike="noStrike">
              <a:solidFill>
                <a:srgbClr val="000000"/>
              </a:solidFill>
              <a:latin typeface="Arial"/>
              <a:ea typeface="Arial"/>
              <a:cs typeface="Arial"/>
              <a:sym typeface="Arial"/>
            </a:endParaRPr>
          </a:p>
        </p:txBody>
      </p:sp>
      <p:pic>
        <p:nvPicPr>
          <p:cNvPr id="173" name="Google Shape;173;p28"/>
          <p:cNvPicPr preferRelativeResize="0"/>
          <p:nvPr/>
        </p:nvPicPr>
        <p:blipFill rotWithShape="1">
          <a:blip r:embed="rId6">
            <a:alphaModFix/>
          </a:blip>
          <a:srcRect b="0" l="0" r="0" t="0"/>
          <a:stretch/>
        </p:blipFill>
        <p:spPr>
          <a:xfrm>
            <a:off x="7632275" y="2195050"/>
            <a:ext cx="1363799" cy="1152026"/>
          </a:xfrm>
          <a:prstGeom prst="rect">
            <a:avLst/>
          </a:prstGeom>
          <a:noFill/>
          <a:ln>
            <a:noFill/>
          </a:ln>
        </p:spPr>
      </p:pic>
      <p:pic>
        <p:nvPicPr>
          <p:cNvPr id="174" name="Google Shape;174;p28"/>
          <p:cNvPicPr preferRelativeResize="0"/>
          <p:nvPr/>
        </p:nvPicPr>
        <p:blipFill rotWithShape="1">
          <a:blip r:embed="rId7">
            <a:alphaModFix/>
          </a:blip>
          <a:srcRect b="0" l="0" r="0" t="0"/>
          <a:stretch/>
        </p:blipFill>
        <p:spPr>
          <a:xfrm>
            <a:off x="2161050" y="3716891"/>
            <a:ext cx="1363801" cy="1023635"/>
          </a:xfrm>
          <a:prstGeom prst="rect">
            <a:avLst/>
          </a:prstGeom>
          <a:noFill/>
          <a:ln>
            <a:noFill/>
          </a:ln>
        </p:spPr>
      </p:pic>
      <p:sp>
        <p:nvSpPr>
          <p:cNvPr id="175" name="Google Shape;175;p28"/>
          <p:cNvSpPr txBox="1"/>
          <p:nvPr>
            <p:ph idx="12" type="sldNum"/>
          </p:nvPr>
        </p:nvSpPr>
        <p:spPr>
          <a:xfrm>
            <a:off x="4482789" y="4902398"/>
            <a:ext cx="174900" cy="17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Helvetica Neue Light"/>
              <a:buNone/>
            </a:pPr>
            <a:fld id="{00000000-1234-1234-1234-123412341234}" type="slidenum">
              <a:rPr b="0" i="0" lang="zh-TW" sz="800" u="none" cap="none" strike="noStrike">
                <a:solidFill>
                  <a:srgbClr val="000000"/>
                </a:solidFill>
                <a:latin typeface="Helvetica Neue Light"/>
                <a:ea typeface="Helvetica Neue Light"/>
                <a:cs typeface="Helvetica Neue Light"/>
                <a:sym typeface="Helvetica Neue Light"/>
              </a:rPr>
              <a:t>‹#›</a:t>
            </a:fld>
            <a:endParaRPr b="0" i="0" sz="800" u="none" cap="none" strike="noStrike">
              <a:solidFill>
                <a:srgbClr val="000000"/>
              </a:solidFill>
              <a:latin typeface="Helvetica Neue Light"/>
              <a:ea typeface="Helvetica Neue Light"/>
              <a:cs typeface="Helvetica Neue Light"/>
              <a:sym typeface="Helvetica Neue Light"/>
            </a:endParaRPr>
          </a:p>
        </p:txBody>
      </p:sp>
      <p:sp>
        <p:nvSpPr>
          <p:cNvPr id="176" name="Google Shape;176;p28"/>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Actor-Critic 偽代碼</a:t>
            </a:r>
            <a:endParaRPr b="0" i="0" sz="3000" u="none" cap="none" strike="noStrike">
              <a:solidFill>
                <a:schemeClr val="dk1"/>
              </a:solidFill>
              <a:latin typeface="Arial"/>
              <a:ea typeface="Arial"/>
              <a:cs typeface="Arial"/>
              <a:sym typeface="Arial"/>
            </a:endParaRPr>
          </a:p>
        </p:txBody>
      </p:sp>
      <p:pic>
        <p:nvPicPr>
          <p:cNvPr id="182" name="Google Shape;182;p29"/>
          <p:cNvPicPr preferRelativeResize="0"/>
          <p:nvPr/>
        </p:nvPicPr>
        <p:blipFill rotWithShape="1">
          <a:blip r:embed="rId3">
            <a:alphaModFix/>
          </a:blip>
          <a:srcRect b="0" l="0" r="0" t="0"/>
          <a:stretch/>
        </p:blipFill>
        <p:spPr>
          <a:xfrm>
            <a:off x="324231" y="923550"/>
            <a:ext cx="5120544" cy="4157950"/>
          </a:xfrm>
          <a:prstGeom prst="rect">
            <a:avLst/>
          </a:prstGeom>
          <a:noFill/>
          <a:ln>
            <a:noFill/>
          </a:ln>
        </p:spPr>
      </p:pic>
      <p:sp>
        <p:nvSpPr>
          <p:cNvPr id="183" name="Google Shape;183;p29"/>
          <p:cNvSpPr/>
          <p:nvPr/>
        </p:nvSpPr>
        <p:spPr>
          <a:xfrm>
            <a:off x="4848800" y="1871000"/>
            <a:ext cx="21636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policy 輸出動作 a</a:t>
            </a:r>
            <a:endParaRPr b="0" i="0" sz="1800" u="none" cap="none" strike="noStrike">
              <a:solidFill>
                <a:srgbClr val="FFFFFF"/>
              </a:solidFill>
              <a:latin typeface="Arial"/>
              <a:ea typeface="Arial"/>
              <a:cs typeface="Arial"/>
              <a:sym typeface="Arial"/>
            </a:endParaRPr>
          </a:p>
        </p:txBody>
      </p:sp>
      <p:sp>
        <p:nvSpPr>
          <p:cNvPr id="184" name="Google Shape;184;p29"/>
          <p:cNvSpPr/>
          <p:nvPr/>
        </p:nvSpPr>
        <p:spPr>
          <a:xfrm>
            <a:off x="4848800" y="2280188"/>
            <a:ext cx="3738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環境回饋下一個 state 以及 reward</a:t>
            </a:r>
            <a:endParaRPr b="0" i="0" sz="1800" u="none" cap="none" strike="noStrike">
              <a:solidFill>
                <a:srgbClr val="FFFFFF"/>
              </a:solidFill>
              <a:latin typeface="Arial"/>
              <a:ea typeface="Arial"/>
              <a:cs typeface="Arial"/>
              <a:sym typeface="Arial"/>
            </a:endParaRPr>
          </a:p>
        </p:txBody>
      </p:sp>
      <p:sp>
        <p:nvSpPr>
          <p:cNvPr id="185" name="Google Shape;185;p29"/>
          <p:cNvSpPr/>
          <p:nvPr/>
        </p:nvSpPr>
        <p:spPr>
          <a:xfrm>
            <a:off x="4848800" y="2689388"/>
            <a:ext cx="34668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估計下一個 state 會取得的動作</a:t>
            </a:r>
            <a:endParaRPr b="0" i="0" sz="1800" u="none" cap="none" strike="noStrike">
              <a:solidFill>
                <a:srgbClr val="FFFFFF"/>
              </a:solidFill>
              <a:latin typeface="Arial"/>
              <a:ea typeface="Arial"/>
              <a:cs typeface="Arial"/>
              <a:sym typeface="Arial"/>
            </a:endParaRPr>
          </a:p>
        </p:txBody>
      </p:sp>
      <p:sp>
        <p:nvSpPr>
          <p:cNvPr id="186" name="Google Shape;186;p29"/>
          <p:cNvSpPr/>
          <p:nvPr/>
        </p:nvSpPr>
        <p:spPr>
          <a:xfrm>
            <a:off x="4848850" y="3098588"/>
            <a:ext cx="16560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計算 TD error</a:t>
            </a:r>
            <a:endParaRPr b="0" i="0" sz="1800" u="none" cap="none" strike="noStrike">
              <a:solidFill>
                <a:srgbClr val="FFFFFF"/>
              </a:solidFill>
              <a:latin typeface="Arial"/>
              <a:ea typeface="Arial"/>
              <a:cs typeface="Arial"/>
              <a:sym typeface="Arial"/>
            </a:endParaRPr>
          </a:p>
        </p:txBody>
      </p:sp>
      <p:sp>
        <p:nvSpPr>
          <p:cNvPr id="187" name="Google Shape;187;p29"/>
          <p:cNvSpPr/>
          <p:nvPr/>
        </p:nvSpPr>
        <p:spPr>
          <a:xfrm>
            <a:off x="4848800" y="3489438"/>
            <a:ext cx="30552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以 critic 的 value 更新 actor</a:t>
            </a:r>
            <a:endParaRPr b="0" i="0" sz="1800" u="none" cap="none" strike="noStrike">
              <a:solidFill>
                <a:srgbClr val="FFFFFF"/>
              </a:solidFill>
              <a:latin typeface="Arial"/>
              <a:ea typeface="Arial"/>
              <a:cs typeface="Arial"/>
              <a:sym typeface="Arial"/>
            </a:endParaRPr>
          </a:p>
        </p:txBody>
      </p:sp>
      <p:sp>
        <p:nvSpPr>
          <p:cNvPr id="188" name="Google Shape;188;p29"/>
          <p:cNvSpPr/>
          <p:nvPr/>
        </p:nvSpPr>
        <p:spPr>
          <a:xfrm>
            <a:off x="4848800" y="3917000"/>
            <a:ext cx="25446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以 TD error  更新 critic</a:t>
            </a:r>
            <a:endParaRPr b="0" i="0" sz="1800" u="none" cap="none" strike="noStrike">
              <a:solidFill>
                <a:srgbClr val="FFFFFF"/>
              </a:solidFill>
              <a:latin typeface="Arial"/>
              <a:ea typeface="Arial"/>
              <a:cs typeface="Arial"/>
              <a:sym typeface="Arial"/>
            </a:endParaRPr>
          </a:p>
        </p:txBody>
      </p:sp>
      <p:cxnSp>
        <p:nvCxnSpPr>
          <p:cNvPr id="189" name="Google Shape;189;p29"/>
          <p:cNvCxnSpPr>
            <a:endCxn id="183" idx="1"/>
          </p:cNvCxnSpPr>
          <p:nvPr/>
        </p:nvCxnSpPr>
        <p:spPr>
          <a:xfrm flipH="1" rot="10800000">
            <a:off x="2083700" y="2013500"/>
            <a:ext cx="2765100" cy="4800"/>
          </a:xfrm>
          <a:prstGeom prst="straightConnector1">
            <a:avLst/>
          </a:prstGeom>
          <a:noFill/>
          <a:ln cap="flat" cmpd="sng" w="9525">
            <a:solidFill>
              <a:schemeClr val="dk2"/>
            </a:solidFill>
            <a:prstDash val="solid"/>
            <a:round/>
            <a:headEnd len="sm" w="sm" type="none"/>
            <a:tailEnd len="med" w="med" type="triangle"/>
          </a:ln>
        </p:spPr>
      </p:cxnSp>
      <p:cxnSp>
        <p:nvCxnSpPr>
          <p:cNvPr id="190" name="Google Shape;190;p29"/>
          <p:cNvCxnSpPr>
            <a:endCxn id="184" idx="1"/>
          </p:cNvCxnSpPr>
          <p:nvPr/>
        </p:nvCxnSpPr>
        <p:spPr>
          <a:xfrm>
            <a:off x="3236900" y="2420288"/>
            <a:ext cx="1611900" cy="2400"/>
          </a:xfrm>
          <a:prstGeom prst="straightConnector1">
            <a:avLst/>
          </a:prstGeom>
          <a:noFill/>
          <a:ln cap="flat" cmpd="sng" w="9525">
            <a:solidFill>
              <a:schemeClr val="dk2"/>
            </a:solidFill>
            <a:prstDash val="solid"/>
            <a:round/>
            <a:headEnd len="sm" w="sm" type="none"/>
            <a:tailEnd len="med" w="med" type="triangle"/>
          </a:ln>
        </p:spPr>
      </p:cxnSp>
      <p:cxnSp>
        <p:nvCxnSpPr>
          <p:cNvPr id="191" name="Google Shape;191;p29"/>
          <p:cNvCxnSpPr>
            <a:endCxn id="185" idx="1"/>
          </p:cNvCxnSpPr>
          <p:nvPr/>
        </p:nvCxnSpPr>
        <p:spPr>
          <a:xfrm>
            <a:off x="2304200" y="2821688"/>
            <a:ext cx="2544600" cy="10200"/>
          </a:xfrm>
          <a:prstGeom prst="straightConnector1">
            <a:avLst/>
          </a:prstGeom>
          <a:noFill/>
          <a:ln cap="flat" cmpd="sng" w="9525">
            <a:solidFill>
              <a:schemeClr val="dk2"/>
            </a:solidFill>
            <a:prstDash val="solid"/>
            <a:round/>
            <a:headEnd len="sm" w="sm" type="none"/>
            <a:tailEnd len="med" w="med" type="triangle"/>
          </a:ln>
        </p:spPr>
      </p:cxnSp>
      <p:cxnSp>
        <p:nvCxnSpPr>
          <p:cNvPr id="192" name="Google Shape;192;p29"/>
          <p:cNvCxnSpPr>
            <a:endCxn id="186" idx="1"/>
          </p:cNvCxnSpPr>
          <p:nvPr/>
        </p:nvCxnSpPr>
        <p:spPr>
          <a:xfrm flipH="1" rot="10800000">
            <a:off x="4584250" y="3241088"/>
            <a:ext cx="264600" cy="8400"/>
          </a:xfrm>
          <a:prstGeom prst="straightConnector1">
            <a:avLst/>
          </a:prstGeom>
          <a:noFill/>
          <a:ln cap="flat" cmpd="sng" w="9525">
            <a:solidFill>
              <a:schemeClr val="dk2"/>
            </a:solidFill>
            <a:prstDash val="solid"/>
            <a:round/>
            <a:headEnd len="sm" w="sm" type="none"/>
            <a:tailEnd len="med" w="med" type="triangle"/>
          </a:ln>
        </p:spPr>
      </p:cxnSp>
      <p:cxnSp>
        <p:nvCxnSpPr>
          <p:cNvPr id="193" name="Google Shape;193;p29"/>
          <p:cNvCxnSpPr>
            <a:endCxn id="187" idx="1"/>
          </p:cNvCxnSpPr>
          <p:nvPr/>
        </p:nvCxnSpPr>
        <p:spPr>
          <a:xfrm flipH="1" rot="10800000">
            <a:off x="4558400" y="3631938"/>
            <a:ext cx="290400" cy="6000"/>
          </a:xfrm>
          <a:prstGeom prst="straightConnector1">
            <a:avLst/>
          </a:prstGeom>
          <a:noFill/>
          <a:ln cap="flat" cmpd="sng" w="9525">
            <a:solidFill>
              <a:schemeClr val="dk2"/>
            </a:solidFill>
            <a:prstDash val="solid"/>
            <a:round/>
            <a:headEnd len="sm" w="sm" type="none"/>
            <a:tailEnd len="med" w="med" type="triangle"/>
          </a:ln>
        </p:spPr>
      </p:cxnSp>
      <p:cxnSp>
        <p:nvCxnSpPr>
          <p:cNvPr id="194" name="Google Shape;194;p29"/>
          <p:cNvCxnSpPr>
            <a:endCxn id="188" idx="1"/>
          </p:cNvCxnSpPr>
          <p:nvPr/>
        </p:nvCxnSpPr>
        <p:spPr>
          <a:xfrm flipH="1" rot="10800000">
            <a:off x="3081200" y="4059500"/>
            <a:ext cx="1767600" cy="6000"/>
          </a:xfrm>
          <a:prstGeom prst="straightConnector1">
            <a:avLst/>
          </a:prstGeom>
          <a:noFill/>
          <a:ln cap="flat" cmpd="sng" w="9525">
            <a:solidFill>
              <a:schemeClr val="dk2"/>
            </a:solidFill>
            <a:prstDash val="solid"/>
            <a:round/>
            <a:headEnd len="sm" w="sm" type="none"/>
            <a:tailEnd len="med" w="med" type="triangle"/>
          </a:ln>
        </p:spPr>
      </p:cxnSp>
      <p:sp>
        <p:nvSpPr>
          <p:cNvPr id="195" name="Google Shape;195;p29"/>
          <p:cNvSpPr txBox="1"/>
          <p:nvPr>
            <p:ph idx="12" type="sldNum"/>
          </p:nvPr>
        </p:nvSpPr>
        <p:spPr>
          <a:xfrm>
            <a:off x="4482789" y="4902398"/>
            <a:ext cx="174900" cy="17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Helvetica Neue Light"/>
              <a:buNone/>
            </a:pPr>
            <a:fld id="{00000000-1234-1234-1234-123412341234}" type="slidenum">
              <a:rPr b="0" i="0" lang="zh-TW" sz="800" u="none" cap="none" strike="noStrike">
                <a:solidFill>
                  <a:srgbClr val="000000"/>
                </a:solidFill>
                <a:latin typeface="Helvetica Neue Light"/>
                <a:ea typeface="Helvetica Neue Light"/>
                <a:cs typeface="Helvetica Neue Light"/>
                <a:sym typeface="Helvetica Neue Light"/>
              </a:rPr>
              <a:t>‹#›</a:t>
            </a:fld>
            <a:endParaRPr b="0" i="0" sz="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4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4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4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4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Actor-Critic 概念小結</a:t>
            </a:r>
            <a:endParaRPr b="0" i="0" sz="3000" u="none" cap="none" strike="noStrike">
              <a:solidFill>
                <a:schemeClr val="dk1"/>
              </a:solidFill>
              <a:latin typeface="Arial"/>
              <a:ea typeface="Arial"/>
              <a:cs typeface="Arial"/>
              <a:sym typeface="Arial"/>
            </a:endParaRPr>
          </a:p>
        </p:txBody>
      </p:sp>
      <p:pic>
        <p:nvPicPr>
          <p:cNvPr id="201" name="Google Shape;201;p30"/>
          <p:cNvPicPr preferRelativeResize="0"/>
          <p:nvPr/>
        </p:nvPicPr>
        <p:blipFill rotWithShape="1">
          <a:blip r:embed="rId3">
            <a:alphaModFix/>
          </a:blip>
          <a:srcRect b="0" l="0" r="0" t="0"/>
          <a:stretch/>
        </p:blipFill>
        <p:spPr>
          <a:xfrm>
            <a:off x="152400" y="3028469"/>
            <a:ext cx="8839199" cy="1706794"/>
          </a:xfrm>
          <a:prstGeom prst="rect">
            <a:avLst/>
          </a:prstGeom>
          <a:noFill/>
          <a:ln>
            <a:noFill/>
          </a:ln>
        </p:spPr>
      </p:pic>
      <p:pic>
        <p:nvPicPr>
          <p:cNvPr id="202" name="Google Shape;202;p30"/>
          <p:cNvPicPr preferRelativeResize="0"/>
          <p:nvPr/>
        </p:nvPicPr>
        <p:blipFill rotWithShape="1">
          <a:blip r:embed="rId4">
            <a:alphaModFix/>
          </a:blip>
          <a:srcRect b="0" l="0" r="0" t="0"/>
          <a:stretch/>
        </p:blipFill>
        <p:spPr>
          <a:xfrm>
            <a:off x="311700" y="903444"/>
            <a:ext cx="3465793" cy="1972625"/>
          </a:xfrm>
          <a:prstGeom prst="rect">
            <a:avLst/>
          </a:prstGeom>
          <a:noFill/>
          <a:ln>
            <a:noFill/>
          </a:ln>
        </p:spPr>
      </p:pic>
      <p:pic>
        <p:nvPicPr>
          <p:cNvPr id="203" name="Google Shape;203;p30"/>
          <p:cNvPicPr preferRelativeResize="0"/>
          <p:nvPr/>
        </p:nvPicPr>
        <p:blipFill rotWithShape="1">
          <a:blip r:embed="rId5">
            <a:alphaModFix/>
          </a:blip>
          <a:srcRect b="0" l="0" r="0" t="0"/>
          <a:stretch/>
        </p:blipFill>
        <p:spPr>
          <a:xfrm>
            <a:off x="3987924" y="998949"/>
            <a:ext cx="4135900" cy="1781625"/>
          </a:xfrm>
          <a:prstGeom prst="rect">
            <a:avLst/>
          </a:prstGeom>
          <a:noFill/>
          <a:ln>
            <a:noFill/>
          </a:ln>
        </p:spPr>
      </p:pic>
      <p:sp>
        <p:nvSpPr>
          <p:cNvPr id="204" name="Google Shape;204;p30"/>
          <p:cNvSpPr txBox="1"/>
          <p:nvPr/>
        </p:nvSpPr>
        <p:spPr>
          <a:xfrm>
            <a:off x="5204275" y="757725"/>
            <a:ext cx="38667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Figures credit: </a:t>
            </a:r>
            <a:r>
              <a:rPr b="0" i="0" lang="zh-TW" sz="1400" u="sng" cap="none" strike="noStrike">
                <a:solidFill>
                  <a:schemeClr val="hlink"/>
                </a:solidFill>
                <a:latin typeface="Arial"/>
                <a:ea typeface="Arial"/>
                <a:cs typeface="Arial"/>
                <a:sym typeface="Arial"/>
                <a:hlinkClick r:id="rId6"/>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7"/>
              </a:rPr>
              <a:t>Yun-Nung Chen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Actor-Critic 概念小結</a:t>
            </a:r>
            <a:endParaRPr b="0" i="0" sz="3000" u="none" cap="none" strike="noStrike">
              <a:solidFill>
                <a:schemeClr val="dk1"/>
              </a:solidFill>
              <a:latin typeface="Arial"/>
              <a:ea typeface="Arial"/>
              <a:cs typeface="Arial"/>
              <a:sym typeface="Arial"/>
            </a:endParaRPr>
          </a:p>
        </p:txBody>
      </p:sp>
      <p:sp>
        <p:nvSpPr>
          <p:cNvPr id="210" name="Google Shape;210;p31"/>
          <p:cNvSpPr txBox="1"/>
          <p:nvPr/>
        </p:nvSpPr>
        <p:spPr>
          <a:xfrm>
            <a:off x="5280475" y="757725"/>
            <a:ext cx="38667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Figures credit: </a:t>
            </a:r>
            <a:r>
              <a:rPr b="0" i="0" lang="zh-TW" sz="1400" u="sng" cap="none" strike="noStrike">
                <a:solidFill>
                  <a:schemeClr val="hlink"/>
                </a:solidFill>
                <a:latin typeface="Arial"/>
                <a:ea typeface="Arial"/>
                <a:cs typeface="Arial"/>
                <a:sym typeface="Arial"/>
                <a:hlinkClick r:id="rId3"/>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4"/>
              </a:rPr>
              <a:t>Yun-Nung Chen</a:t>
            </a:r>
            <a:endParaRPr b="0" i="0" sz="1400" u="none" cap="none" strike="noStrike">
              <a:solidFill>
                <a:srgbClr val="000000"/>
              </a:solidFill>
              <a:latin typeface="Arial"/>
              <a:ea typeface="Arial"/>
              <a:cs typeface="Arial"/>
              <a:sym typeface="Arial"/>
            </a:endParaRPr>
          </a:p>
        </p:txBody>
      </p:sp>
      <p:pic>
        <p:nvPicPr>
          <p:cNvPr id="211" name="Google Shape;211;p31"/>
          <p:cNvPicPr preferRelativeResize="0"/>
          <p:nvPr/>
        </p:nvPicPr>
        <p:blipFill rotWithShape="1">
          <a:blip r:embed="rId5">
            <a:alphaModFix/>
          </a:blip>
          <a:srcRect b="0" l="1155" r="0" t="-6281"/>
          <a:stretch/>
        </p:blipFill>
        <p:spPr>
          <a:xfrm>
            <a:off x="957913" y="1105525"/>
            <a:ext cx="7075776" cy="390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429950" y="842525"/>
            <a:ext cx="8539200" cy="1932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台大李宏毅老師: </a:t>
            </a:r>
            <a:r>
              <a:rPr b="0" i="0" lang="zh-TW" sz="1800" u="sng" cap="none" strike="noStrike">
                <a:solidFill>
                  <a:schemeClr val="hlink"/>
                </a:solidFill>
                <a:latin typeface="Arial"/>
                <a:ea typeface="Arial"/>
                <a:cs typeface="Arial"/>
                <a:sym typeface="Arial"/>
                <a:hlinkClick r:id="rId3"/>
              </a:rPr>
              <a:t>Actor-Critic (2018)</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chemeClr val="dk1"/>
                </a:solidFill>
                <a:latin typeface="Arial"/>
                <a:ea typeface="Arial"/>
                <a:cs typeface="Arial"/>
                <a:sym typeface="Arial"/>
              </a:rPr>
              <a:t>台大李宏毅老師: </a:t>
            </a:r>
            <a:r>
              <a:rPr b="0" i="0" lang="zh-TW" sz="1800" u="sng" cap="none" strike="noStrike">
                <a:solidFill>
                  <a:schemeClr val="hlink"/>
                </a:solidFill>
                <a:latin typeface="Arial"/>
                <a:ea typeface="Arial"/>
                <a:cs typeface="Arial"/>
                <a:sym typeface="Arial"/>
                <a:hlinkClick r:id="rId4"/>
              </a:rPr>
              <a:t>A3C (2017)</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清大吳尚鴻老師:</a:t>
            </a:r>
            <a:r>
              <a:rPr b="0" i="0" lang="zh-TW" sz="1800" u="sng" cap="none" strike="noStrike">
                <a:solidFill>
                  <a:schemeClr val="hlink"/>
                </a:solidFill>
                <a:latin typeface="Arial"/>
                <a:ea typeface="Arial"/>
                <a:cs typeface="Arial"/>
                <a:sym typeface="Arial"/>
                <a:hlinkClick r:id="rId5"/>
              </a:rPr>
              <a:t>Function Approximation, Actor-Critic, and A3C (2018)</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2"/>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Actor-Critic </a:t>
            </a:r>
            <a:r>
              <a:rPr lang="zh-TW" sz="3000">
                <a:solidFill>
                  <a:schemeClr val="dk1"/>
                </a:solidFill>
              </a:rPr>
              <a:t>參考視頻</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621325" y="2976450"/>
            <a:ext cx="64827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手把手 Actor Critic</a:t>
            </a:r>
            <a:endParaRPr b="0" i="0" sz="3200" u="none" cap="none" strike="noStrike">
              <a:solidFill>
                <a:schemeClr val="dk1"/>
              </a:solidFill>
              <a:latin typeface="Arial"/>
              <a:ea typeface="Arial"/>
              <a:cs typeface="Arial"/>
              <a:sym typeface="Arial"/>
            </a:endParaRPr>
          </a:p>
        </p:txBody>
      </p:sp>
      <p:sp>
        <p:nvSpPr>
          <p:cNvPr id="223" name="Google Shape;223;p33"/>
          <p:cNvSpPr txBox="1"/>
          <p:nvPr>
            <p:ph idx="1" type="subTitle"/>
          </p:nvPr>
        </p:nvSpPr>
        <p:spPr>
          <a:xfrm>
            <a:off x="1121300" y="3784925"/>
            <a:ext cx="7948500" cy="6930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3"/>
              </a:rPr>
              <a:t>https://github.com/dennybritz/reinforcement-learning</a:t>
            </a:r>
            <a:r>
              <a:rPr b="0" i="0" lang="zh-TW"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4"/>
              </a:rPr>
              <a:t>https://github.com/MorvanZhou/Reinforcement-learning-with-tensorflow</a:t>
            </a:r>
            <a:r>
              <a:rPr b="0" i="0" lang="zh-TW"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pic>
        <p:nvPicPr>
          <p:cNvPr id="229" name="Google Shape;229;p34" title="rl 03 the structure of code">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230" name="Google Shape;230;p34"/>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程式碼結構</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3">
            <a:alphaModFix/>
          </a:blip>
          <a:srcRect b="0" l="0" r="0" t="0"/>
          <a:stretch/>
        </p:blipFill>
        <p:spPr>
          <a:xfrm>
            <a:off x="1506263" y="887669"/>
            <a:ext cx="6131486" cy="4087658"/>
          </a:xfrm>
          <a:prstGeom prst="rect">
            <a:avLst/>
          </a:prstGeom>
          <a:noFill/>
          <a:ln>
            <a:noFill/>
          </a:ln>
        </p:spPr>
      </p:pic>
      <p:sp>
        <p:nvSpPr>
          <p:cNvPr id="236" name="Google Shape;236;p3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a:t>
            </a:r>
            <a:endParaRPr b="0" i="0" sz="3000" u="none" cap="none" strike="noStrike">
              <a:solidFill>
                <a:schemeClr val="dk1"/>
              </a:solidFill>
              <a:latin typeface="Arial"/>
              <a:ea typeface="Arial"/>
              <a:cs typeface="Arial"/>
              <a:sym typeface="Arial"/>
            </a:endParaRPr>
          </a:p>
        </p:txBody>
      </p:sp>
      <p:pic>
        <p:nvPicPr>
          <p:cNvPr id="237" name="Google Shape;237;p35"/>
          <p:cNvPicPr preferRelativeResize="0"/>
          <p:nvPr/>
        </p:nvPicPr>
        <p:blipFill rotWithShape="1">
          <a:blip r:embed="rId4">
            <a:alphaModFix/>
          </a:blip>
          <a:srcRect b="0" l="0" r="0" t="0"/>
          <a:stretch/>
        </p:blipFill>
        <p:spPr>
          <a:xfrm>
            <a:off x="1276338" y="1226525"/>
            <a:ext cx="6591300" cy="3409950"/>
          </a:xfrm>
          <a:prstGeom prst="rect">
            <a:avLst/>
          </a:prstGeom>
          <a:noFill/>
          <a:ln>
            <a:noFill/>
          </a:ln>
        </p:spPr>
      </p:pic>
      <p:pic>
        <p:nvPicPr>
          <p:cNvPr id="238" name="Google Shape;238;p35"/>
          <p:cNvPicPr preferRelativeResize="0"/>
          <p:nvPr/>
        </p:nvPicPr>
        <p:blipFill rotWithShape="1">
          <a:blip r:embed="rId5">
            <a:alphaModFix/>
          </a:blip>
          <a:srcRect b="0" l="0" r="0" t="0"/>
          <a:stretch/>
        </p:blipFill>
        <p:spPr>
          <a:xfrm>
            <a:off x="1842424" y="1086974"/>
            <a:ext cx="5459167" cy="3689100"/>
          </a:xfrm>
          <a:prstGeom prst="rect">
            <a:avLst/>
          </a:prstGeom>
          <a:noFill/>
          <a:ln>
            <a:noFill/>
          </a:ln>
        </p:spPr>
      </p:pic>
      <p:pic>
        <p:nvPicPr>
          <p:cNvPr id="239" name="Google Shape;239;p35"/>
          <p:cNvPicPr preferRelativeResize="0"/>
          <p:nvPr/>
        </p:nvPicPr>
        <p:blipFill rotWithShape="1">
          <a:blip r:embed="rId6">
            <a:alphaModFix/>
          </a:blip>
          <a:srcRect b="0" l="0" r="0" t="0"/>
          <a:stretch/>
        </p:blipFill>
        <p:spPr>
          <a:xfrm>
            <a:off x="1658200" y="887700"/>
            <a:ext cx="5827607" cy="4087650"/>
          </a:xfrm>
          <a:prstGeom prst="rect">
            <a:avLst/>
          </a:prstGeom>
          <a:noFill/>
          <a:ln>
            <a:noFill/>
          </a:ln>
        </p:spPr>
      </p:pic>
      <p:pic>
        <p:nvPicPr>
          <p:cNvPr id="240" name="Google Shape;240;p35"/>
          <p:cNvPicPr preferRelativeResize="0"/>
          <p:nvPr/>
        </p:nvPicPr>
        <p:blipFill rotWithShape="1">
          <a:blip r:embed="rId7">
            <a:alphaModFix/>
          </a:blip>
          <a:srcRect b="0" l="0" r="0" t="0"/>
          <a:stretch/>
        </p:blipFill>
        <p:spPr>
          <a:xfrm>
            <a:off x="3232500" y="1592013"/>
            <a:ext cx="2678975" cy="2678975"/>
          </a:xfrm>
          <a:prstGeom prst="rect">
            <a:avLst/>
          </a:prstGeom>
          <a:noFill/>
          <a:ln cap="flat" cmpd="sng" w="9525">
            <a:solidFill>
              <a:srgbClr val="000000"/>
            </a:solidFill>
            <a:prstDash val="solid"/>
            <a:round/>
            <a:headEnd len="sm" w="sm" type="none"/>
            <a:tailEnd len="sm" w="sm" type="none"/>
          </a:ln>
        </p:spPr>
      </p:pic>
      <p:sp>
        <p:nvSpPr>
          <p:cNvPr id="241" name="Google Shape;241;p35"/>
          <p:cNvSpPr txBox="1"/>
          <p:nvPr>
            <p:ph idx="12" type="sldNum"/>
          </p:nvPr>
        </p:nvSpPr>
        <p:spPr>
          <a:xfrm>
            <a:off x="4482789" y="4902398"/>
            <a:ext cx="174900" cy="17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Helvetica Neue Light"/>
              <a:buNone/>
            </a:pPr>
            <a:fld id="{00000000-1234-1234-1234-123412341234}" type="slidenum">
              <a:rPr b="0" i="0" lang="zh-TW" sz="800" u="none" cap="none" strike="noStrike">
                <a:solidFill>
                  <a:srgbClr val="000000"/>
                </a:solidFill>
                <a:latin typeface="Helvetica Neue Light"/>
                <a:ea typeface="Helvetica Neue Light"/>
                <a:cs typeface="Helvetica Neue Light"/>
                <a:sym typeface="Helvetica Neue Light"/>
              </a:rPr>
              <a:t>‹#›</a:t>
            </a:fld>
            <a:endParaRPr b="0" i="0" sz="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4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4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4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idx="4294967295" type="body"/>
          </p:nvPr>
        </p:nvSpPr>
        <p:spPr>
          <a:xfrm>
            <a:off x="159300" y="938050"/>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ENV: </a:t>
            </a:r>
            <a:r>
              <a:rPr b="0" i="0" lang="zh-TW" sz="2400" u="sng" cap="none" strike="noStrike">
                <a:solidFill>
                  <a:schemeClr val="hlink"/>
                </a:solidFill>
                <a:latin typeface="Arial"/>
                <a:ea typeface="Arial"/>
                <a:cs typeface="Arial"/>
                <a:sym typeface="Arial"/>
                <a:hlinkClick r:id="rId3"/>
              </a:rPr>
              <a:t>https://github.com/openai/gym/wiki/Pendulum-v0</a:t>
            </a:r>
            <a:r>
              <a:rPr b="0" i="0" lang="zh-TW"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247" name="Google Shape;247;p3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248" name="Google Shape;248;p36"/>
          <p:cNvPicPr preferRelativeResize="0"/>
          <p:nvPr/>
        </p:nvPicPr>
        <p:blipFill rotWithShape="1">
          <a:blip r:embed="rId4">
            <a:alphaModFix/>
          </a:blip>
          <a:srcRect b="0" l="0" r="0" t="0"/>
          <a:stretch/>
        </p:blipFill>
        <p:spPr>
          <a:xfrm>
            <a:off x="203025" y="1712075"/>
            <a:ext cx="5978326" cy="1871475"/>
          </a:xfrm>
          <a:prstGeom prst="rect">
            <a:avLst/>
          </a:prstGeom>
          <a:noFill/>
          <a:ln>
            <a:noFill/>
          </a:ln>
        </p:spPr>
      </p:pic>
      <p:pic>
        <p:nvPicPr>
          <p:cNvPr id="249" name="Google Shape;249;p36"/>
          <p:cNvPicPr preferRelativeResize="0"/>
          <p:nvPr/>
        </p:nvPicPr>
        <p:blipFill rotWithShape="1">
          <a:blip r:embed="rId5">
            <a:alphaModFix/>
          </a:blip>
          <a:srcRect b="0" l="0" r="0" t="0"/>
          <a:stretch/>
        </p:blipFill>
        <p:spPr>
          <a:xfrm>
            <a:off x="6253800" y="1534625"/>
            <a:ext cx="2678975" cy="2678975"/>
          </a:xfrm>
          <a:prstGeom prst="rect">
            <a:avLst/>
          </a:prstGeom>
          <a:noFill/>
          <a:ln cap="flat" cmpd="sng" w="9525">
            <a:solidFill>
              <a:srgbClr val="000000"/>
            </a:solidFill>
            <a:prstDash val="solid"/>
            <a:round/>
            <a:headEnd len="sm" w="sm" type="none"/>
            <a:tailEnd len="sm" w="sm" type="none"/>
          </a:ln>
        </p:spPr>
      </p:pic>
      <p:sp>
        <p:nvSpPr>
          <p:cNvPr id="250" name="Google Shape;250;p36"/>
          <p:cNvSpPr txBox="1"/>
          <p:nvPr/>
        </p:nvSpPr>
        <p:spPr>
          <a:xfrm>
            <a:off x="203025" y="3891250"/>
            <a:ext cx="5667000" cy="108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dk1"/>
                </a:solidFill>
                <a:highlight>
                  <a:srgbClr val="FFFFFF"/>
                </a:highlight>
                <a:latin typeface="Corbel"/>
                <a:ea typeface="Corbel"/>
                <a:cs typeface="Corbel"/>
                <a:sym typeface="Corbel"/>
              </a:rPr>
              <a:t>The number of observation is: 3 </a:t>
            </a:r>
            <a:endParaRPr b="0" i="0" sz="1800" u="none" cap="none" strike="noStrike">
              <a:solidFill>
                <a:schemeClr val="dk1"/>
              </a:solidFill>
              <a:highlight>
                <a:srgbClr val="FFFFFF"/>
              </a:highlight>
              <a:latin typeface="Corbel"/>
              <a:ea typeface="Corbel"/>
              <a:cs typeface="Corbel"/>
              <a:sym typeface="Corbel"/>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chemeClr val="dk1"/>
                </a:solidFill>
                <a:highlight>
                  <a:srgbClr val="FFFFFF"/>
                </a:highlight>
                <a:latin typeface="Corbel"/>
                <a:ea typeface="Corbel"/>
                <a:cs typeface="Corbel"/>
                <a:sym typeface="Corbel"/>
              </a:rPr>
              <a:t>The number of action that can be taken is: 1 (continuous)</a:t>
            </a:r>
            <a:br>
              <a:rPr b="0" i="0" lang="zh-TW" sz="1800" u="none" cap="none" strike="noStrike">
                <a:solidFill>
                  <a:schemeClr val="dk1"/>
                </a:solidFill>
                <a:highlight>
                  <a:srgbClr val="FFFFFF"/>
                </a:highlight>
                <a:latin typeface="Corbel"/>
                <a:ea typeface="Corbel"/>
                <a:cs typeface="Corbel"/>
                <a:sym typeface="Corbel"/>
              </a:rPr>
            </a:br>
            <a:r>
              <a:rPr b="0" i="0" lang="zh-TW" sz="1800" u="none" cap="none" strike="noStrike">
                <a:solidFill>
                  <a:schemeClr val="dk1"/>
                </a:solidFill>
                <a:highlight>
                  <a:srgbClr val="FFFFFF"/>
                </a:highlight>
                <a:latin typeface="Corbel"/>
                <a:ea typeface="Corbel"/>
                <a:cs typeface="Corbel"/>
                <a:sym typeface="Corbel"/>
              </a:rPr>
              <a:t>Action boundary: -2.0 ~ 2.0</a:t>
            </a:r>
            <a:endParaRPr b="0" i="0" sz="1800" u="none" cap="none" strike="noStrike">
              <a:solidFill>
                <a:schemeClr val="dk1"/>
              </a:solidFill>
              <a:highlight>
                <a:srgbClr val="FFFFFF"/>
              </a:highlight>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256" name="Google Shape;256;p37"/>
          <p:cNvPicPr preferRelativeResize="0"/>
          <p:nvPr/>
        </p:nvPicPr>
        <p:blipFill rotWithShape="1">
          <a:blip r:embed="rId3">
            <a:alphaModFix/>
          </a:blip>
          <a:srcRect b="0" l="0" r="0" t="0"/>
          <a:stretch/>
        </p:blipFill>
        <p:spPr>
          <a:xfrm>
            <a:off x="311699" y="923550"/>
            <a:ext cx="5133070" cy="4168125"/>
          </a:xfrm>
          <a:prstGeom prst="rect">
            <a:avLst/>
          </a:prstGeom>
          <a:noFill/>
          <a:ln>
            <a:noFill/>
          </a:ln>
        </p:spPr>
      </p:pic>
      <p:sp>
        <p:nvSpPr>
          <p:cNvPr id="257" name="Google Shape;257;p37"/>
          <p:cNvSpPr/>
          <p:nvPr/>
        </p:nvSpPr>
        <p:spPr>
          <a:xfrm>
            <a:off x="5864425" y="18710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actor</a:t>
            </a:r>
            <a:endParaRPr b="0" i="0" sz="1800" u="none" cap="none" strike="noStrike">
              <a:solidFill>
                <a:srgbClr val="FFFFFF"/>
              </a:solidFill>
              <a:latin typeface="Arial"/>
              <a:ea typeface="Arial"/>
              <a:cs typeface="Arial"/>
              <a:sym typeface="Arial"/>
            </a:endParaRPr>
          </a:p>
        </p:txBody>
      </p:sp>
      <p:sp>
        <p:nvSpPr>
          <p:cNvPr id="258" name="Google Shape;258;p37"/>
          <p:cNvSpPr txBox="1"/>
          <p:nvPr/>
        </p:nvSpPr>
        <p:spPr>
          <a:xfrm>
            <a:off x="5920500" y="1263975"/>
            <a:ext cx="1530900" cy="470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Arial"/>
                <a:ea typeface="Arial"/>
                <a:cs typeface="Arial"/>
                <a:sym typeface="Arial"/>
              </a:rPr>
              <a:t>主要架構</a:t>
            </a:r>
            <a:endParaRPr b="1" i="0" sz="2400" u="none" cap="none" strike="noStrike">
              <a:solidFill>
                <a:srgbClr val="FFFFFF"/>
              </a:solidFill>
              <a:latin typeface="Arial"/>
              <a:ea typeface="Arial"/>
              <a:cs typeface="Arial"/>
              <a:sym typeface="Arial"/>
            </a:endParaRPr>
          </a:p>
        </p:txBody>
      </p:sp>
      <p:sp>
        <p:nvSpPr>
          <p:cNvPr id="259" name="Google Shape;259;p37"/>
          <p:cNvSpPr/>
          <p:nvPr/>
        </p:nvSpPr>
        <p:spPr>
          <a:xfrm>
            <a:off x="5864425" y="22476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critic</a:t>
            </a:r>
            <a:endParaRPr b="0" i="0" sz="1800" u="none" cap="none" strike="noStrike">
              <a:solidFill>
                <a:srgbClr val="FFFFFF"/>
              </a:solidFill>
              <a:latin typeface="Arial"/>
              <a:ea typeface="Arial"/>
              <a:cs typeface="Arial"/>
              <a:sym typeface="Arial"/>
            </a:endParaRPr>
          </a:p>
        </p:txBody>
      </p:sp>
      <p:sp>
        <p:nvSpPr>
          <p:cNvPr id="260" name="Google Shape;260;p37"/>
          <p:cNvSpPr/>
          <p:nvPr/>
        </p:nvSpPr>
        <p:spPr>
          <a:xfrm>
            <a:off x="5864425" y="26242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actor</a:t>
            </a:r>
            <a:endParaRPr b="0" i="0" sz="1800" u="none" cap="none" strike="noStrike">
              <a:solidFill>
                <a:srgbClr val="FFFFFF"/>
              </a:solidFill>
              <a:latin typeface="Arial"/>
              <a:ea typeface="Arial"/>
              <a:cs typeface="Arial"/>
              <a:sym typeface="Arial"/>
            </a:endParaRPr>
          </a:p>
        </p:txBody>
      </p:sp>
      <p:sp>
        <p:nvSpPr>
          <p:cNvPr id="261" name="Google Shape;261;p37"/>
          <p:cNvSpPr/>
          <p:nvPr/>
        </p:nvSpPr>
        <p:spPr>
          <a:xfrm>
            <a:off x="5864425" y="30008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critic</a:t>
            </a:r>
            <a:endParaRPr b="0" i="0" sz="1800" u="none" cap="none" strike="noStrike">
              <a:solidFill>
                <a:srgbClr val="FFFFFF"/>
              </a:solidFill>
              <a:latin typeface="Arial"/>
              <a:ea typeface="Arial"/>
              <a:cs typeface="Arial"/>
              <a:sym typeface="Arial"/>
            </a:endParaRPr>
          </a:p>
        </p:txBody>
      </p:sp>
      <p:sp>
        <p:nvSpPr>
          <p:cNvPr id="262" name="Google Shape;262;p37"/>
          <p:cNvSpPr/>
          <p:nvPr/>
        </p:nvSpPr>
        <p:spPr>
          <a:xfrm>
            <a:off x="754575" y="1778150"/>
            <a:ext cx="1530900" cy="4707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7"/>
          <p:cNvSpPr/>
          <p:nvPr/>
        </p:nvSpPr>
        <p:spPr>
          <a:xfrm>
            <a:off x="3401650" y="3000800"/>
            <a:ext cx="1263000" cy="4707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7"/>
          <p:cNvSpPr/>
          <p:nvPr/>
        </p:nvSpPr>
        <p:spPr>
          <a:xfrm>
            <a:off x="666950" y="3414375"/>
            <a:ext cx="3997800" cy="4707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7"/>
          <p:cNvSpPr/>
          <p:nvPr/>
        </p:nvSpPr>
        <p:spPr>
          <a:xfrm>
            <a:off x="666950" y="3819050"/>
            <a:ext cx="2470200" cy="4707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7"/>
          <p:cNvSpPr/>
          <p:nvPr/>
        </p:nvSpPr>
        <p:spPr>
          <a:xfrm>
            <a:off x="5864425" y="33774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如何把所有東西拼湊起來</a:t>
            </a:r>
            <a:endParaRPr b="0" i="0" sz="18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4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4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4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400"/>
                                        <p:tgtEl>
                                          <p:spTgt spid="263"/>
                                        </p:tgtEl>
                                      </p:cBhvr>
                                    </p:animEffect>
                                  </p:childTnLst>
                                </p:cTn>
                              </p:par>
                              <p:par>
                                <p:cTn fill="hold" nodeType="withEffect" presetClass="exit" presetID="1" presetSubtype="0">
                                  <p:stCondLst>
                                    <p:cond delay="0"/>
                                  </p:stCondLst>
                                  <p:childTnLst>
                                    <p:set>
                                      <p:cBhvr>
                                        <p:cTn dur="1" fill="hold">
                                          <p:stCondLst>
                                            <p:cond delay="1"/>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4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400"/>
                                        <p:tgtEl>
                                          <p:spTgt spid="264"/>
                                        </p:tgtEl>
                                      </p:cBhvr>
                                    </p:animEffect>
                                  </p:childTnLst>
                                </p:cTn>
                              </p:par>
                              <p:par>
                                <p:cTn fill="hold" nodeType="withEffect" presetClass="exit" presetID="1" presetSubtype="0">
                                  <p:stCondLst>
                                    <p:cond delay="0"/>
                                  </p:stCondLst>
                                  <p:childTnLst>
                                    <p:set>
                                      <p:cBhvr>
                                        <p:cTn dur="1" fill="hold">
                                          <p:stCondLst>
                                            <p:cond delay="1"/>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4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400"/>
                                        <p:tgtEl>
                                          <p:spTgt spid="265"/>
                                        </p:tgtEl>
                                      </p:cBhvr>
                                    </p:animEffect>
                                  </p:childTnLst>
                                </p:cTn>
                              </p:par>
                              <p:par>
                                <p:cTn fill="hold" nodeType="withEffect" presetClass="exit" presetID="1" presetSubtype="0">
                                  <p:stCondLst>
                                    <p:cond delay="0"/>
                                  </p:stCondLst>
                                  <p:childTnLst>
                                    <p:set>
                                      <p:cBhvr>
                                        <p:cTn dur="1" fill="hold">
                                          <p:stCondLst>
                                            <p:cond delay="1"/>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par>
                                <p:cTn fill="hold" nodeType="withEffect" presetClass="exit" presetID="1" presetSubtype="0">
                                  <p:stCondLst>
                                    <p:cond delay="0"/>
                                  </p:stCondLst>
                                  <p:childTnLst>
                                    <p:set>
                                      <p:cBhvr>
                                        <p:cTn dur="1" fill="hold">
                                          <p:stCondLst>
                                            <p:cond delay="1"/>
                                          </p:stCondLst>
                                        </p:cTn>
                                        <p:tgtEl>
                                          <p:spTgt spid="2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272" name="Google Shape;272;p38"/>
          <p:cNvPicPr preferRelativeResize="0"/>
          <p:nvPr/>
        </p:nvPicPr>
        <p:blipFill rotWithShape="1">
          <a:blip r:embed="rId3">
            <a:alphaModFix/>
          </a:blip>
          <a:srcRect b="0" l="0" r="0" t="0"/>
          <a:stretch/>
        </p:blipFill>
        <p:spPr>
          <a:xfrm>
            <a:off x="376913" y="1569725"/>
            <a:ext cx="8098526" cy="2934950"/>
          </a:xfrm>
          <a:prstGeom prst="rect">
            <a:avLst/>
          </a:prstGeom>
          <a:noFill/>
          <a:ln>
            <a:noFill/>
          </a:ln>
        </p:spPr>
      </p:pic>
      <p:sp>
        <p:nvSpPr>
          <p:cNvPr id="273" name="Google Shape;273;p38"/>
          <p:cNvSpPr txBox="1"/>
          <p:nvPr/>
        </p:nvSpPr>
        <p:spPr>
          <a:xfrm>
            <a:off x="376925" y="1036325"/>
            <a:ext cx="25500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Actor-Critic 的主架構</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279" name="Google Shape;279;p39"/>
          <p:cNvPicPr preferRelativeResize="0"/>
          <p:nvPr/>
        </p:nvPicPr>
        <p:blipFill rotWithShape="1">
          <a:blip r:embed="rId3">
            <a:alphaModFix/>
          </a:blip>
          <a:srcRect b="0" l="0" r="0" t="0"/>
          <a:stretch/>
        </p:blipFill>
        <p:spPr>
          <a:xfrm>
            <a:off x="311700" y="971769"/>
            <a:ext cx="5437398" cy="4087655"/>
          </a:xfrm>
          <a:prstGeom prst="rect">
            <a:avLst/>
          </a:prstGeom>
          <a:noFill/>
          <a:ln>
            <a:noFill/>
          </a:ln>
        </p:spPr>
      </p:pic>
      <p:pic>
        <p:nvPicPr>
          <p:cNvPr id="280" name="Google Shape;280;p39"/>
          <p:cNvPicPr preferRelativeResize="0"/>
          <p:nvPr/>
        </p:nvPicPr>
        <p:blipFill rotWithShape="1">
          <a:blip r:embed="rId3">
            <a:alphaModFix/>
          </a:blip>
          <a:srcRect b="51592" l="0" r="0" t="0"/>
          <a:stretch/>
        </p:blipFill>
        <p:spPr>
          <a:xfrm>
            <a:off x="311700" y="971775"/>
            <a:ext cx="8220850" cy="2991676"/>
          </a:xfrm>
          <a:prstGeom prst="rect">
            <a:avLst/>
          </a:prstGeom>
          <a:noFill/>
          <a:ln>
            <a:noFill/>
          </a:ln>
        </p:spPr>
      </p:pic>
      <p:sp>
        <p:nvSpPr>
          <p:cNvPr id="281" name="Google Shape;281;p39"/>
          <p:cNvSpPr/>
          <p:nvPr/>
        </p:nvSpPr>
        <p:spPr>
          <a:xfrm>
            <a:off x="922750" y="2478900"/>
            <a:ext cx="7609800" cy="8958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9"/>
          <p:cNvSpPr/>
          <p:nvPr/>
        </p:nvSpPr>
        <p:spPr>
          <a:xfrm>
            <a:off x="922750" y="3248575"/>
            <a:ext cx="5886300" cy="7149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9"/>
          <p:cNvSpPr txBox="1"/>
          <p:nvPr/>
        </p:nvSpPr>
        <p:spPr>
          <a:xfrm>
            <a:off x="6052975" y="1405725"/>
            <a:ext cx="25500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初始化該有的東西</a:t>
            </a:r>
            <a:endParaRPr b="0" i="0" sz="18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400"/>
                                        <p:tgtEl>
                                          <p:spTgt spid="279"/>
                                        </p:tgtEl>
                                        <p:attrNameLst>
                                          <p:attrName>ppt_x</p:attrName>
                                        </p:attrNameLst>
                                      </p:cBhvr>
                                      <p:tavLst>
                                        <p:tav fmla="" tm="0">
                                          <p:val>
                                            <p:strVal val="#ppt_x"/>
                                          </p:val>
                                        </p:tav>
                                        <p:tav fmla="" tm="100000">
                                          <p:val>
                                            <p:strVal val="#ppt_x-1"/>
                                          </p:val>
                                        </p:tav>
                                      </p:tavLst>
                                    </p:anim>
                                    <p:set>
                                      <p:cBhvr>
                                        <p:cTn dur="1" fill="hold">
                                          <p:stCondLst>
                                            <p:cond delay="400"/>
                                          </p:stCondLst>
                                        </p:cTn>
                                        <p:tgtEl>
                                          <p:spTgt spid="2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83"/>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400"/>
                                        <p:tgtEl>
                                          <p:spTgt spid="2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4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400"/>
                                        <p:tgtEl>
                                          <p:spTgt spid="282"/>
                                        </p:tgtEl>
                                      </p:cBhvr>
                                    </p:animEffect>
                                  </p:childTnLst>
                                </p:cTn>
                              </p:par>
                              <p:par>
                                <p:cTn fill="hold" nodeType="withEffect" presetClass="exit" presetID="10" presetSubtype="0">
                                  <p:stCondLst>
                                    <p:cond delay="0"/>
                                  </p:stCondLst>
                                  <p:childTnLst>
                                    <p:animEffect filter="fade" transition="out">
                                      <p:cBhvr>
                                        <p:cTn dur="400"/>
                                        <p:tgtEl>
                                          <p:spTgt spid="281"/>
                                        </p:tgtEl>
                                      </p:cBhvr>
                                    </p:animEffect>
                                    <p:set>
                                      <p:cBhvr>
                                        <p:cTn dur="1" fill="hold">
                                          <p:stCondLst>
                                            <p:cond delay="400"/>
                                          </p:stCondLst>
                                        </p:cTn>
                                        <p:tgtEl>
                                          <p:spTgt spid="2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0" title="rl 04 create network">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289" name="Google Shape;289;p40"/>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建立神經網路</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295" name="Google Shape;295;p41"/>
          <p:cNvPicPr preferRelativeResize="0"/>
          <p:nvPr/>
        </p:nvPicPr>
        <p:blipFill rotWithShape="1">
          <a:blip r:embed="rId3">
            <a:alphaModFix/>
          </a:blip>
          <a:srcRect b="0" l="0" r="0" t="2591"/>
          <a:stretch/>
        </p:blipFill>
        <p:spPr>
          <a:xfrm>
            <a:off x="376925" y="1541800"/>
            <a:ext cx="6541124" cy="3449451"/>
          </a:xfrm>
          <a:prstGeom prst="rect">
            <a:avLst/>
          </a:prstGeom>
          <a:noFill/>
          <a:ln cap="flat" cmpd="sng" w="9525">
            <a:solidFill>
              <a:srgbClr val="000000"/>
            </a:solidFill>
            <a:prstDash val="solid"/>
            <a:round/>
            <a:headEnd len="sm" w="sm" type="none"/>
            <a:tailEnd len="sm" w="sm" type="none"/>
          </a:ln>
        </p:spPr>
      </p:pic>
      <p:sp>
        <p:nvSpPr>
          <p:cNvPr id="296" name="Google Shape;296;p41"/>
          <p:cNvSpPr txBox="1"/>
          <p:nvPr/>
        </p:nvSpPr>
        <p:spPr>
          <a:xfrm>
            <a:off x="376925" y="1036325"/>
            <a:ext cx="4021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繼續往下走以前...偷偷帶一個概念</a:t>
            </a:r>
            <a:endParaRPr b="0" i="0" sz="1800" u="none" cap="none" strike="noStrike">
              <a:solidFill>
                <a:srgbClr val="FFFFFF"/>
              </a:solidFill>
              <a:latin typeface="Arial"/>
              <a:ea typeface="Arial"/>
              <a:cs typeface="Arial"/>
              <a:sym typeface="Arial"/>
            </a:endParaRPr>
          </a:p>
        </p:txBody>
      </p:sp>
      <p:sp>
        <p:nvSpPr>
          <p:cNvPr id="297" name="Google Shape;297;p41"/>
          <p:cNvSpPr txBox="1"/>
          <p:nvPr/>
        </p:nvSpPr>
        <p:spPr>
          <a:xfrm>
            <a:off x="5013075" y="801575"/>
            <a:ext cx="39717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Slides credit: </a:t>
            </a:r>
            <a:r>
              <a:rPr b="0" i="0" lang="zh-TW" sz="1400" u="sng" cap="none" strike="noStrike">
                <a:solidFill>
                  <a:schemeClr val="hlink"/>
                </a:solidFill>
                <a:latin typeface="Arial"/>
                <a:ea typeface="Arial"/>
                <a:cs typeface="Arial"/>
                <a:sym typeface="Arial"/>
                <a:hlinkClick r:id="rId4"/>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5"/>
              </a:rPr>
              <a:t>Yun-Nung Chen</a:t>
            </a:r>
            <a:endParaRPr b="0" i="0" sz="1400" u="none" cap="none" strike="noStrike">
              <a:solidFill>
                <a:srgbClr val="000000"/>
              </a:solidFill>
              <a:latin typeface="Arial"/>
              <a:ea typeface="Arial"/>
              <a:cs typeface="Arial"/>
              <a:sym typeface="Arial"/>
            </a:endParaRPr>
          </a:p>
        </p:txBody>
      </p:sp>
      <p:sp>
        <p:nvSpPr>
          <p:cNvPr id="298" name="Google Shape;298;p41"/>
          <p:cNvSpPr/>
          <p:nvPr/>
        </p:nvSpPr>
        <p:spPr>
          <a:xfrm>
            <a:off x="2408325" y="3178500"/>
            <a:ext cx="3046200" cy="5727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41"/>
          <p:cNvPicPr preferRelativeResize="0"/>
          <p:nvPr/>
        </p:nvPicPr>
        <p:blipFill rotWithShape="1">
          <a:blip r:embed="rId6">
            <a:alphaModFix/>
          </a:blip>
          <a:srcRect b="0" l="0" r="0" t="0"/>
          <a:stretch/>
        </p:blipFill>
        <p:spPr>
          <a:xfrm>
            <a:off x="5829425" y="2797225"/>
            <a:ext cx="3152750" cy="477025"/>
          </a:xfrm>
          <a:prstGeom prst="rect">
            <a:avLst/>
          </a:prstGeom>
          <a:noFill/>
          <a:ln cap="flat" cmpd="sng" w="9525">
            <a:solidFill>
              <a:srgbClr val="000000"/>
            </a:solidFill>
            <a:prstDash val="solid"/>
            <a:round/>
            <a:headEnd len="sm" w="sm" type="none"/>
            <a:tailEnd len="sm" w="sm" type="none"/>
          </a:ln>
        </p:spPr>
      </p:pic>
      <p:pic>
        <p:nvPicPr>
          <p:cNvPr id="300" name="Google Shape;300;p41"/>
          <p:cNvPicPr preferRelativeResize="0"/>
          <p:nvPr/>
        </p:nvPicPr>
        <p:blipFill rotWithShape="1">
          <a:blip r:embed="rId7">
            <a:alphaModFix/>
          </a:blip>
          <a:srcRect b="0" l="0" r="0" t="0"/>
          <a:stretch/>
        </p:blipFill>
        <p:spPr>
          <a:xfrm>
            <a:off x="5454525" y="2837262"/>
            <a:ext cx="3663601" cy="396947"/>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4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400"/>
                                        <p:tgtEl>
                                          <p:spTgt spid="300"/>
                                        </p:tgtEl>
                                      </p:cBhvr>
                                    </p:animEffect>
                                  </p:childTnLst>
                                </p:cTn>
                              </p:par>
                              <p:par>
                                <p:cTn fill="hold" nodeType="withEffect" presetClass="exit" presetID="1" presetSubtype="0">
                                  <p:stCondLst>
                                    <p:cond delay="0"/>
                                  </p:stCondLst>
                                  <p:childTnLst>
                                    <p:set>
                                      <p:cBhvr>
                                        <p:cTn dur="1" fill="hold">
                                          <p:stCondLst>
                                            <p:cond delay="1"/>
                                          </p:stCondLst>
                                        </p:cTn>
                                        <p:tgtEl>
                                          <p:spTgt spid="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306" name="Google Shape;306;p42"/>
          <p:cNvPicPr preferRelativeResize="0"/>
          <p:nvPr/>
        </p:nvPicPr>
        <p:blipFill rotWithShape="1">
          <a:blip r:embed="rId3">
            <a:alphaModFix/>
          </a:blip>
          <a:srcRect b="0" l="0" r="0" t="0"/>
          <a:stretch/>
        </p:blipFill>
        <p:spPr>
          <a:xfrm>
            <a:off x="376925" y="1528788"/>
            <a:ext cx="8520600" cy="2085935"/>
          </a:xfrm>
          <a:prstGeom prst="rect">
            <a:avLst/>
          </a:prstGeom>
          <a:noFill/>
          <a:ln>
            <a:noFill/>
          </a:ln>
        </p:spPr>
      </p:pic>
      <p:sp>
        <p:nvSpPr>
          <p:cNvPr id="307" name="Google Shape;307;p42"/>
          <p:cNvSpPr txBox="1"/>
          <p:nvPr/>
        </p:nvSpPr>
        <p:spPr>
          <a:xfrm>
            <a:off x="376925" y="1036325"/>
            <a:ext cx="23376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Actor 的架構及更新</a:t>
            </a:r>
            <a:endParaRPr b="0" i="0" sz="1800" u="none" cap="none" strike="noStrike">
              <a:solidFill>
                <a:srgbClr val="FFFFFF"/>
              </a:solidFill>
              <a:latin typeface="Arial"/>
              <a:ea typeface="Arial"/>
              <a:cs typeface="Arial"/>
              <a:sym typeface="Arial"/>
            </a:endParaRPr>
          </a:p>
        </p:txBody>
      </p:sp>
      <p:pic>
        <p:nvPicPr>
          <p:cNvPr id="308" name="Google Shape;308;p42"/>
          <p:cNvPicPr preferRelativeResize="0"/>
          <p:nvPr/>
        </p:nvPicPr>
        <p:blipFill rotWithShape="1">
          <a:blip r:embed="rId4">
            <a:alphaModFix/>
          </a:blip>
          <a:srcRect b="0" l="0" r="0" t="0"/>
          <a:stretch/>
        </p:blipFill>
        <p:spPr>
          <a:xfrm>
            <a:off x="3039500" y="878860"/>
            <a:ext cx="4657725" cy="581025"/>
          </a:xfrm>
          <a:prstGeom prst="rect">
            <a:avLst/>
          </a:prstGeom>
          <a:noFill/>
          <a:ln cap="flat" cmpd="sng" w="9525">
            <a:solidFill>
              <a:srgbClr val="000000"/>
            </a:solidFill>
            <a:prstDash val="solid"/>
            <a:round/>
            <a:headEnd len="sm" w="sm" type="none"/>
            <a:tailEnd len="sm" w="sm" type="none"/>
          </a:ln>
        </p:spPr>
      </p:pic>
      <p:cxnSp>
        <p:nvCxnSpPr>
          <p:cNvPr id="309" name="Google Shape;309;p42"/>
          <p:cNvCxnSpPr/>
          <p:nvPr/>
        </p:nvCxnSpPr>
        <p:spPr>
          <a:xfrm flipH="1" rot="10800000">
            <a:off x="4706913" y="1426848"/>
            <a:ext cx="266100" cy="1205100"/>
          </a:xfrm>
          <a:prstGeom prst="straightConnector1">
            <a:avLst/>
          </a:prstGeom>
          <a:noFill/>
          <a:ln cap="flat" cmpd="sng" w="38100">
            <a:solidFill>
              <a:srgbClr val="CC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4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4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4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sp>
        <p:nvSpPr>
          <p:cNvPr id="315" name="Google Shape;315;p43"/>
          <p:cNvSpPr txBox="1"/>
          <p:nvPr/>
        </p:nvSpPr>
        <p:spPr>
          <a:xfrm>
            <a:off x="376925" y="8839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建立 actor network: </a:t>
            </a:r>
            <a:r>
              <a:rPr b="0" i="0" lang="zh-TW" sz="1800" u="none" cap="none" strike="noStrike">
                <a:solidFill>
                  <a:srgbClr val="00FF00"/>
                </a:solidFill>
                <a:latin typeface="Consolas"/>
                <a:ea typeface="Consolas"/>
                <a:cs typeface="Consolas"/>
                <a:sym typeface="Consolas"/>
              </a:rPr>
              <a:t>create_actor</a:t>
            </a:r>
            <a:endParaRPr b="0" i="0" sz="1800" u="none" cap="none" strike="noStrike">
              <a:solidFill>
                <a:srgbClr val="00FF00"/>
              </a:solidFill>
              <a:latin typeface="Consolas"/>
              <a:ea typeface="Consolas"/>
              <a:cs typeface="Consolas"/>
              <a:sym typeface="Consolas"/>
            </a:endParaRPr>
          </a:p>
        </p:txBody>
      </p:sp>
      <p:pic>
        <p:nvPicPr>
          <p:cNvPr id="316" name="Google Shape;316;p43"/>
          <p:cNvPicPr preferRelativeResize="0"/>
          <p:nvPr/>
        </p:nvPicPr>
        <p:blipFill rotWithShape="1">
          <a:blip r:embed="rId3">
            <a:alphaModFix/>
          </a:blip>
          <a:srcRect b="0" l="0" r="0" t="0"/>
          <a:stretch/>
        </p:blipFill>
        <p:spPr>
          <a:xfrm>
            <a:off x="376925" y="1390375"/>
            <a:ext cx="8688524" cy="2255325"/>
          </a:xfrm>
          <a:prstGeom prst="rect">
            <a:avLst/>
          </a:prstGeom>
          <a:noFill/>
          <a:ln>
            <a:noFill/>
          </a:ln>
        </p:spPr>
      </p:pic>
      <p:pic>
        <p:nvPicPr>
          <p:cNvPr id="317" name="Google Shape;317;p43"/>
          <p:cNvPicPr preferRelativeResize="0"/>
          <p:nvPr/>
        </p:nvPicPr>
        <p:blipFill rotWithShape="1">
          <a:blip r:embed="rId4">
            <a:alphaModFix/>
          </a:blip>
          <a:srcRect b="0" l="0" r="0" t="0"/>
          <a:stretch/>
        </p:blipFill>
        <p:spPr>
          <a:xfrm>
            <a:off x="5023247" y="2877000"/>
            <a:ext cx="3632000" cy="2030300"/>
          </a:xfrm>
          <a:prstGeom prst="rect">
            <a:avLst/>
          </a:prstGeom>
          <a:noFill/>
          <a:ln>
            <a:noFill/>
          </a:ln>
        </p:spPr>
      </p:pic>
      <p:sp>
        <p:nvSpPr>
          <p:cNvPr id="318" name="Google Shape;318;p43"/>
          <p:cNvSpPr txBox="1"/>
          <p:nvPr/>
        </p:nvSpPr>
        <p:spPr>
          <a:xfrm>
            <a:off x="7127000" y="4608925"/>
            <a:ext cx="939300" cy="2985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zh-TW" sz="2000" u="none" cap="none" strike="noStrike">
                <a:solidFill>
                  <a:srgbClr val="FFFFFF"/>
                </a:solidFill>
                <a:latin typeface="Arial"/>
                <a:ea typeface="Arial"/>
                <a:cs typeface="Arial"/>
                <a:sym typeface="Arial"/>
              </a:rPr>
              <a:t>action</a:t>
            </a:r>
            <a:endParaRPr b="0" i="0" sz="2000" u="none" cap="none" strike="noStrike">
              <a:solidFill>
                <a:srgbClr val="FFFFFF"/>
              </a:solidFill>
              <a:latin typeface="Arial"/>
              <a:ea typeface="Arial"/>
              <a:cs typeface="Arial"/>
              <a:sym typeface="Arial"/>
            </a:endParaRPr>
          </a:p>
        </p:txBody>
      </p:sp>
      <p:pic>
        <p:nvPicPr>
          <p:cNvPr id="319" name="Google Shape;319;p43"/>
          <p:cNvPicPr preferRelativeResize="0"/>
          <p:nvPr/>
        </p:nvPicPr>
        <p:blipFill rotWithShape="1">
          <a:blip r:embed="rId5">
            <a:alphaModFix/>
          </a:blip>
          <a:srcRect b="0" l="0" r="0" t="0"/>
          <a:stretch/>
        </p:blipFill>
        <p:spPr>
          <a:xfrm>
            <a:off x="587150" y="3733650"/>
            <a:ext cx="2862954" cy="123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4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4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4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sp>
        <p:nvSpPr>
          <p:cNvPr id="325" name="Google Shape;325;p44"/>
          <p:cNvSpPr txBox="1"/>
          <p:nvPr/>
        </p:nvSpPr>
        <p:spPr>
          <a:xfrm>
            <a:off x="376925" y="1036325"/>
            <a:ext cx="22842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Critic 的架構及更新</a:t>
            </a:r>
            <a:endParaRPr b="0" i="0" sz="1800" u="none" cap="none" strike="noStrike">
              <a:solidFill>
                <a:srgbClr val="FFFFFF"/>
              </a:solidFill>
              <a:latin typeface="Arial"/>
              <a:ea typeface="Arial"/>
              <a:cs typeface="Arial"/>
              <a:sym typeface="Arial"/>
            </a:endParaRPr>
          </a:p>
        </p:txBody>
      </p:sp>
      <p:pic>
        <p:nvPicPr>
          <p:cNvPr id="326" name="Google Shape;326;p44"/>
          <p:cNvPicPr preferRelativeResize="0"/>
          <p:nvPr/>
        </p:nvPicPr>
        <p:blipFill rotWithShape="1">
          <a:blip r:embed="rId3">
            <a:alphaModFix/>
          </a:blip>
          <a:srcRect b="0" l="0" r="0" t="0"/>
          <a:stretch/>
        </p:blipFill>
        <p:spPr>
          <a:xfrm>
            <a:off x="376925" y="1621250"/>
            <a:ext cx="8212299" cy="2593724"/>
          </a:xfrm>
          <a:prstGeom prst="rect">
            <a:avLst/>
          </a:prstGeom>
          <a:noFill/>
          <a:ln>
            <a:noFill/>
          </a:ln>
        </p:spPr>
      </p:pic>
      <p:pic>
        <p:nvPicPr>
          <p:cNvPr id="327" name="Google Shape;327;p44"/>
          <p:cNvPicPr preferRelativeResize="0"/>
          <p:nvPr/>
        </p:nvPicPr>
        <p:blipFill rotWithShape="1">
          <a:blip r:embed="rId4">
            <a:alphaModFix/>
          </a:blip>
          <a:srcRect b="0" l="0" r="0" t="0"/>
          <a:stretch/>
        </p:blipFill>
        <p:spPr>
          <a:xfrm>
            <a:off x="3572075" y="943263"/>
            <a:ext cx="3914775" cy="485775"/>
          </a:xfrm>
          <a:prstGeom prst="rect">
            <a:avLst/>
          </a:prstGeom>
          <a:noFill/>
          <a:ln cap="flat" cmpd="sng" w="9525">
            <a:solidFill>
              <a:srgbClr val="000000"/>
            </a:solidFill>
            <a:prstDash val="solid"/>
            <a:round/>
            <a:headEnd len="sm" w="sm" type="none"/>
            <a:tailEnd len="sm" w="sm" type="none"/>
          </a:ln>
        </p:spPr>
      </p:pic>
      <p:cxnSp>
        <p:nvCxnSpPr>
          <p:cNvPr id="328" name="Google Shape;328;p44"/>
          <p:cNvCxnSpPr/>
          <p:nvPr/>
        </p:nvCxnSpPr>
        <p:spPr>
          <a:xfrm flipH="1" rot="10800000">
            <a:off x="3851875" y="1440775"/>
            <a:ext cx="911100" cy="1429500"/>
          </a:xfrm>
          <a:prstGeom prst="straightConnector1">
            <a:avLst/>
          </a:prstGeom>
          <a:noFill/>
          <a:ln cap="flat" cmpd="sng" w="38100">
            <a:solidFill>
              <a:srgbClr val="CC0000"/>
            </a:solidFill>
            <a:prstDash val="solid"/>
            <a:round/>
            <a:headEnd len="sm" w="sm" type="none"/>
            <a:tailEnd len="med" w="med" type="triangle"/>
          </a:ln>
        </p:spPr>
      </p:cxnSp>
      <p:cxnSp>
        <p:nvCxnSpPr>
          <p:cNvPr id="329" name="Google Shape;329;p44"/>
          <p:cNvCxnSpPr/>
          <p:nvPr/>
        </p:nvCxnSpPr>
        <p:spPr>
          <a:xfrm flipH="1" rot="10800000">
            <a:off x="6416625" y="1440775"/>
            <a:ext cx="196200" cy="1625700"/>
          </a:xfrm>
          <a:prstGeom prst="straightConnector1">
            <a:avLst/>
          </a:prstGeom>
          <a:noFill/>
          <a:ln cap="flat" cmpd="sng" w="38100">
            <a:solidFill>
              <a:srgbClr val="CC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4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4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3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4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sp>
        <p:nvSpPr>
          <p:cNvPr id="335" name="Google Shape;335;p45"/>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建立 critic network: </a:t>
            </a:r>
            <a:r>
              <a:rPr b="0" i="0" lang="zh-TW" sz="1800" u="none" cap="none" strike="noStrike">
                <a:solidFill>
                  <a:srgbClr val="00FF00"/>
                </a:solidFill>
                <a:latin typeface="Consolas"/>
                <a:ea typeface="Consolas"/>
                <a:cs typeface="Consolas"/>
                <a:sym typeface="Consolas"/>
              </a:rPr>
              <a:t>create_critic</a:t>
            </a:r>
            <a:endParaRPr b="0" i="0" sz="1800" u="none" cap="none" strike="noStrike">
              <a:solidFill>
                <a:srgbClr val="00FF00"/>
              </a:solidFill>
              <a:latin typeface="Consolas"/>
              <a:ea typeface="Consolas"/>
              <a:cs typeface="Consolas"/>
              <a:sym typeface="Consolas"/>
            </a:endParaRPr>
          </a:p>
        </p:txBody>
      </p:sp>
      <p:pic>
        <p:nvPicPr>
          <p:cNvPr id="336" name="Google Shape;336;p45"/>
          <p:cNvPicPr preferRelativeResize="0"/>
          <p:nvPr/>
        </p:nvPicPr>
        <p:blipFill rotWithShape="1">
          <a:blip r:embed="rId3">
            <a:alphaModFix/>
          </a:blip>
          <a:srcRect b="0" l="0" r="0" t="0"/>
          <a:stretch/>
        </p:blipFill>
        <p:spPr>
          <a:xfrm>
            <a:off x="344313" y="1522200"/>
            <a:ext cx="8455374" cy="2754287"/>
          </a:xfrm>
          <a:prstGeom prst="rect">
            <a:avLst/>
          </a:prstGeom>
          <a:noFill/>
          <a:ln>
            <a:noFill/>
          </a:ln>
        </p:spPr>
      </p:pic>
      <p:pic>
        <p:nvPicPr>
          <p:cNvPr id="337" name="Google Shape;337;p45"/>
          <p:cNvPicPr preferRelativeResize="0"/>
          <p:nvPr/>
        </p:nvPicPr>
        <p:blipFill rotWithShape="1">
          <a:blip r:embed="rId4">
            <a:alphaModFix/>
          </a:blip>
          <a:srcRect b="0" l="0" r="0" t="0"/>
          <a:stretch/>
        </p:blipFill>
        <p:spPr>
          <a:xfrm>
            <a:off x="2302475" y="3769275"/>
            <a:ext cx="6529826" cy="126087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4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6" title="rl 05 how to update actor critic">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343" name="Google Shape;343;p46"/>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如何更新參數</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1107675" y="2061250"/>
            <a:ext cx="2292300" cy="8088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18" name="Google Shape;118;p20"/>
          <p:cNvSpPr/>
          <p:nvPr/>
        </p:nvSpPr>
        <p:spPr>
          <a:xfrm>
            <a:off x="4122500" y="183000"/>
            <a:ext cx="4680900" cy="46716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 name="Google Shape;119;p20"/>
          <p:cNvCxnSpPr/>
          <p:nvPr/>
        </p:nvCxnSpPr>
        <p:spPr>
          <a:xfrm flipH="1" rot="10800000">
            <a:off x="557800" y="2793325"/>
            <a:ext cx="3294000" cy="9600"/>
          </a:xfrm>
          <a:prstGeom prst="straightConnector1">
            <a:avLst/>
          </a:prstGeom>
          <a:noFill/>
          <a:ln cap="flat" cmpd="sng" w="38100">
            <a:solidFill>
              <a:srgbClr val="8E7CC3"/>
            </a:solidFill>
            <a:prstDash val="solid"/>
            <a:round/>
            <a:headEnd len="sm" w="sm" type="none"/>
            <a:tailEnd len="sm" w="sm" type="none"/>
          </a:ln>
        </p:spPr>
      </p:cxnSp>
      <p:sp>
        <p:nvSpPr>
          <p:cNvPr id="120" name="Google Shape;120;p20"/>
          <p:cNvSpPr txBox="1"/>
          <p:nvPr/>
        </p:nvSpPr>
        <p:spPr>
          <a:xfrm>
            <a:off x="4222200" y="775025"/>
            <a:ext cx="4581300" cy="376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AutoNum type="arabicPeriod"/>
            </a:pPr>
            <a:r>
              <a:rPr b="0" i="0" lang="zh-TW" sz="2400" u="none" cap="none" strike="noStrike">
                <a:solidFill>
                  <a:schemeClr val="dk1"/>
                </a:solidFill>
                <a:latin typeface="Arial"/>
                <a:ea typeface="Arial"/>
                <a:cs typeface="Arial"/>
                <a:sym typeface="Arial"/>
              </a:rPr>
              <a:t>Advanced Policy Gradient Methods</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Actor-Critic</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Evolutionary Methods</a:t>
            </a:r>
            <a:endParaRPr b="0"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2.  程式</a:t>
            </a:r>
            <a:r>
              <a:rPr b="0" i="0" lang="zh-TW" sz="2400" u="none" cap="none" strike="noStrike">
                <a:solidFill>
                  <a:schemeClr val="dk1"/>
                </a:solidFill>
                <a:latin typeface="Arial"/>
                <a:ea typeface="Arial"/>
                <a:cs typeface="Arial"/>
                <a:sym typeface="Arial"/>
              </a:rPr>
              <a:t>實作</a:t>
            </a:r>
            <a:endParaRPr b="0" i="0" sz="2400" u="none" cap="none" strike="noStrike">
              <a:solidFill>
                <a:srgbClr val="000000"/>
              </a:solidFill>
              <a:latin typeface="Arial"/>
              <a:ea typeface="Arial"/>
              <a:cs typeface="Arial"/>
              <a:sym typeface="Arial"/>
            </a:endParaRPr>
          </a:p>
          <a:p>
            <a:pPr indent="-381000" lvl="0" marL="9144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Actor-Critic</a:t>
            </a:r>
            <a:endParaRPr b="0" i="0" sz="2400" u="none" cap="none" strike="noStrike">
              <a:solidFill>
                <a:srgbClr val="000000"/>
              </a:solidFill>
              <a:latin typeface="Arial"/>
              <a:ea typeface="Arial"/>
              <a:cs typeface="Arial"/>
              <a:sym typeface="Arial"/>
            </a:endParaRPr>
          </a:p>
          <a:p>
            <a:pPr indent="-381000" lvl="0" marL="9144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DDPG</a:t>
            </a:r>
            <a:endParaRPr b="0"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3.	</a:t>
            </a:r>
            <a:r>
              <a:rPr b="0" i="0" lang="zh-TW" sz="2400" u="none" cap="none" strike="noStrike">
                <a:solidFill>
                  <a:schemeClr val="dk1"/>
                </a:solidFill>
                <a:latin typeface="Arial"/>
                <a:ea typeface="Arial"/>
                <a:cs typeface="Arial"/>
                <a:sym typeface="Arial"/>
              </a:rPr>
              <a:t>RL 小總結</a:t>
            </a:r>
            <a:endParaRPr b="0" i="0" sz="2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349" name="Google Shape;349;p47"/>
          <p:cNvPicPr preferRelativeResize="0"/>
          <p:nvPr/>
        </p:nvPicPr>
        <p:blipFill rotWithShape="1">
          <a:blip r:embed="rId3">
            <a:alphaModFix/>
          </a:blip>
          <a:srcRect b="0" l="0" r="0" t="0"/>
          <a:stretch/>
        </p:blipFill>
        <p:spPr>
          <a:xfrm>
            <a:off x="311699" y="923550"/>
            <a:ext cx="5133070" cy="4168125"/>
          </a:xfrm>
          <a:prstGeom prst="rect">
            <a:avLst/>
          </a:prstGeom>
          <a:noFill/>
          <a:ln>
            <a:noFill/>
          </a:ln>
        </p:spPr>
      </p:pic>
      <p:sp>
        <p:nvSpPr>
          <p:cNvPr id="350" name="Google Shape;350;p47"/>
          <p:cNvSpPr/>
          <p:nvPr/>
        </p:nvSpPr>
        <p:spPr>
          <a:xfrm>
            <a:off x="5864425" y="18710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actor</a:t>
            </a:r>
            <a:endParaRPr b="0" i="0" sz="1800" u="none" cap="none" strike="noStrike">
              <a:solidFill>
                <a:srgbClr val="FFFFFF"/>
              </a:solidFill>
              <a:latin typeface="Arial"/>
              <a:ea typeface="Arial"/>
              <a:cs typeface="Arial"/>
              <a:sym typeface="Arial"/>
            </a:endParaRPr>
          </a:p>
        </p:txBody>
      </p:sp>
      <p:sp>
        <p:nvSpPr>
          <p:cNvPr id="351" name="Google Shape;351;p47"/>
          <p:cNvSpPr txBox="1"/>
          <p:nvPr/>
        </p:nvSpPr>
        <p:spPr>
          <a:xfrm>
            <a:off x="5920500" y="1263975"/>
            <a:ext cx="1530900" cy="470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Arial"/>
                <a:ea typeface="Arial"/>
                <a:cs typeface="Arial"/>
                <a:sym typeface="Arial"/>
              </a:rPr>
              <a:t>主要架構</a:t>
            </a:r>
            <a:endParaRPr b="1" i="0" sz="2400" u="none" cap="none" strike="noStrike">
              <a:solidFill>
                <a:srgbClr val="FFFFFF"/>
              </a:solidFill>
              <a:latin typeface="Arial"/>
              <a:ea typeface="Arial"/>
              <a:cs typeface="Arial"/>
              <a:sym typeface="Arial"/>
            </a:endParaRPr>
          </a:p>
        </p:txBody>
      </p:sp>
      <p:sp>
        <p:nvSpPr>
          <p:cNvPr id="352" name="Google Shape;352;p47"/>
          <p:cNvSpPr/>
          <p:nvPr/>
        </p:nvSpPr>
        <p:spPr>
          <a:xfrm>
            <a:off x="5864425" y="22476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critic</a:t>
            </a:r>
            <a:endParaRPr b="0" i="0" sz="1800" u="none" cap="none" strike="noStrike">
              <a:solidFill>
                <a:srgbClr val="FFFFFF"/>
              </a:solidFill>
              <a:latin typeface="Arial"/>
              <a:ea typeface="Arial"/>
              <a:cs typeface="Arial"/>
              <a:sym typeface="Arial"/>
            </a:endParaRPr>
          </a:p>
        </p:txBody>
      </p:sp>
      <p:sp>
        <p:nvSpPr>
          <p:cNvPr id="353" name="Google Shape;353;p47"/>
          <p:cNvSpPr/>
          <p:nvPr/>
        </p:nvSpPr>
        <p:spPr>
          <a:xfrm>
            <a:off x="5864425" y="2624200"/>
            <a:ext cx="20970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actor</a:t>
            </a:r>
            <a:endParaRPr b="0" i="0" sz="1800" u="none" cap="none" strike="noStrike">
              <a:solidFill>
                <a:srgbClr val="FFFFFF"/>
              </a:solidFill>
              <a:latin typeface="Arial"/>
              <a:ea typeface="Arial"/>
              <a:cs typeface="Arial"/>
              <a:sym typeface="Arial"/>
            </a:endParaRPr>
          </a:p>
        </p:txBody>
      </p:sp>
      <p:sp>
        <p:nvSpPr>
          <p:cNvPr id="354" name="Google Shape;354;p47"/>
          <p:cNvSpPr/>
          <p:nvPr/>
        </p:nvSpPr>
        <p:spPr>
          <a:xfrm>
            <a:off x="5864425" y="3000800"/>
            <a:ext cx="20970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critic</a:t>
            </a:r>
            <a:endParaRPr b="0" i="0" sz="1800" u="none" cap="none" strike="noStrike">
              <a:solidFill>
                <a:srgbClr val="FFFFFF"/>
              </a:solidFill>
              <a:latin typeface="Arial"/>
              <a:ea typeface="Arial"/>
              <a:cs typeface="Arial"/>
              <a:sym typeface="Arial"/>
            </a:endParaRPr>
          </a:p>
        </p:txBody>
      </p:sp>
      <p:sp>
        <p:nvSpPr>
          <p:cNvPr id="355" name="Google Shape;355;p47"/>
          <p:cNvSpPr/>
          <p:nvPr/>
        </p:nvSpPr>
        <p:spPr>
          <a:xfrm>
            <a:off x="5864425" y="33774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如何把所有東西拼湊起來</a:t>
            </a:r>
            <a:endParaRPr b="0" i="0" sz="1800" u="none" cap="none" strike="noStrike">
              <a:solidFill>
                <a:srgbClr val="FFFFFF"/>
              </a:solidFill>
              <a:latin typeface="Arial"/>
              <a:ea typeface="Arial"/>
              <a:cs typeface="Arial"/>
              <a:sym typeface="Arial"/>
            </a:endParaRPr>
          </a:p>
        </p:txBody>
      </p:sp>
      <p:cxnSp>
        <p:nvCxnSpPr>
          <p:cNvPr id="356" name="Google Shape;356;p47"/>
          <p:cNvCxnSpPr>
            <a:endCxn id="350" idx="3"/>
          </p:cNvCxnSpPr>
          <p:nvPr/>
        </p:nvCxnSpPr>
        <p:spPr>
          <a:xfrm flipH="1" rot="10800000">
            <a:off x="5807125" y="2013500"/>
            <a:ext cx="2097000" cy="9900"/>
          </a:xfrm>
          <a:prstGeom prst="straightConnector1">
            <a:avLst/>
          </a:prstGeom>
          <a:noFill/>
          <a:ln cap="flat" cmpd="sng" w="28575">
            <a:solidFill>
              <a:srgbClr val="000000"/>
            </a:solidFill>
            <a:prstDash val="solid"/>
            <a:round/>
            <a:headEnd len="sm" w="sm" type="none"/>
            <a:tailEnd len="sm" w="sm" type="none"/>
          </a:ln>
        </p:spPr>
      </p:cxnSp>
      <p:cxnSp>
        <p:nvCxnSpPr>
          <p:cNvPr id="357" name="Google Shape;357;p47"/>
          <p:cNvCxnSpPr/>
          <p:nvPr/>
        </p:nvCxnSpPr>
        <p:spPr>
          <a:xfrm flipH="1" rot="10800000">
            <a:off x="5807200" y="2385150"/>
            <a:ext cx="2097000" cy="9900"/>
          </a:xfrm>
          <a:prstGeom prst="straightConnector1">
            <a:avLst/>
          </a:prstGeom>
          <a:noFill/>
          <a:ln cap="flat" cmpd="sng" w="28575">
            <a:solidFill>
              <a:srgbClr val="0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4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sp>
        <p:nvSpPr>
          <p:cNvPr id="363" name="Google Shape;363;p48"/>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執行更新: </a:t>
            </a:r>
            <a:r>
              <a:rPr b="0" i="0" lang="zh-TW" sz="1800" u="none" cap="none" strike="noStrike">
                <a:solidFill>
                  <a:srgbClr val="00FF00"/>
                </a:solidFill>
                <a:latin typeface="Consolas"/>
                <a:ea typeface="Consolas"/>
                <a:cs typeface="Consolas"/>
                <a:sym typeface="Consolas"/>
              </a:rPr>
              <a:t>update_actor</a:t>
            </a:r>
            <a:endParaRPr b="0" i="0" sz="1800" u="none" cap="none" strike="noStrike">
              <a:solidFill>
                <a:srgbClr val="00FF00"/>
              </a:solidFill>
              <a:latin typeface="Consolas"/>
              <a:ea typeface="Consolas"/>
              <a:cs typeface="Consolas"/>
              <a:sym typeface="Consolas"/>
            </a:endParaRPr>
          </a:p>
        </p:txBody>
      </p:sp>
      <p:pic>
        <p:nvPicPr>
          <p:cNvPr id="364" name="Google Shape;364;p48"/>
          <p:cNvPicPr preferRelativeResize="0"/>
          <p:nvPr/>
        </p:nvPicPr>
        <p:blipFill rotWithShape="1">
          <a:blip r:embed="rId3">
            <a:alphaModFix/>
          </a:blip>
          <a:srcRect b="0" l="0" r="0" t="0"/>
          <a:stretch/>
        </p:blipFill>
        <p:spPr>
          <a:xfrm>
            <a:off x="376925" y="1577400"/>
            <a:ext cx="7853251" cy="1310150"/>
          </a:xfrm>
          <a:prstGeom prst="rect">
            <a:avLst/>
          </a:prstGeom>
          <a:noFill/>
          <a:ln>
            <a:noFill/>
          </a:ln>
        </p:spPr>
      </p:pic>
      <p:pic>
        <p:nvPicPr>
          <p:cNvPr id="365" name="Google Shape;365;p48"/>
          <p:cNvPicPr preferRelativeResize="0"/>
          <p:nvPr/>
        </p:nvPicPr>
        <p:blipFill rotWithShape="1">
          <a:blip r:embed="rId4">
            <a:alphaModFix/>
          </a:blip>
          <a:srcRect b="0" l="3696" r="0" t="29824"/>
          <a:stretch/>
        </p:blipFill>
        <p:spPr>
          <a:xfrm>
            <a:off x="376925" y="3128650"/>
            <a:ext cx="8205500" cy="1463775"/>
          </a:xfrm>
          <a:prstGeom prst="rect">
            <a:avLst/>
          </a:prstGeom>
          <a:noFill/>
          <a:ln>
            <a:noFill/>
          </a:ln>
        </p:spPr>
      </p:pic>
      <p:sp>
        <p:nvSpPr>
          <p:cNvPr id="366" name="Google Shape;366;p48"/>
          <p:cNvSpPr txBox="1"/>
          <p:nvPr/>
        </p:nvSpPr>
        <p:spPr>
          <a:xfrm>
            <a:off x="1400500" y="4654525"/>
            <a:ext cx="5653500" cy="411000"/>
          </a:xfrm>
          <a:prstGeom prst="rect">
            <a:avLst/>
          </a:prstGeom>
          <a:solidFill>
            <a:srgbClr val="FF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zh-TW" sz="1300" u="none" cap="none" strike="noStrike">
                <a:solidFill>
                  <a:srgbClr val="FFFFFF"/>
                </a:solidFill>
                <a:latin typeface="Arial"/>
                <a:ea typeface="Arial"/>
                <a:cs typeface="Arial"/>
                <a:sym typeface="Arial"/>
              </a:rPr>
              <a:t>這裡應該是加號: self.exp_v = self.exp_v + 0.01 * self.normal_dist.entropy()</a:t>
            </a:r>
            <a:endParaRPr b="0" i="0" sz="1300" u="none" cap="none" strike="noStrike">
              <a:solidFill>
                <a:srgbClr val="FFFFFF"/>
              </a:solidFill>
              <a:latin typeface="Arial"/>
              <a:ea typeface="Arial"/>
              <a:cs typeface="Arial"/>
              <a:sym typeface="Arial"/>
            </a:endParaRPr>
          </a:p>
        </p:txBody>
      </p:sp>
      <p:cxnSp>
        <p:nvCxnSpPr>
          <p:cNvPr id="367" name="Google Shape;367;p48"/>
          <p:cNvCxnSpPr>
            <a:endCxn id="366" idx="0"/>
          </p:cNvCxnSpPr>
          <p:nvPr/>
        </p:nvCxnSpPr>
        <p:spPr>
          <a:xfrm>
            <a:off x="3326050" y="3907825"/>
            <a:ext cx="901200" cy="74670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sp>
        <p:nvSpPr>
          <p:cNvPr id="373" name="Google Shape;373;p49"/>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執行更新: </a:t>
            </a:r>
            <a:r>
              <a:rPr b="0" i="0" lang="zh-TW" sz="1800" u="none" cap="none" strike="noStrike">
                <a:solidFill>
                  <a:srgbClr val="00FF00"/>
                </a:solidFill>
                <a:latin typeface="Consolas"/>
                <a:ea typeface="Consolas"/>
                <a:cs typeface="Consolas"/>
                <a:sym typeface="Consolas"/>
              </a:rPr>
              <a:t>update_critic</a:t>
            </a:r>
            <a:endParaRPr b="0" i="0" sz="1800" u="none" cap="none" strike="noStrike">
              <a:solidFill>
                <a:srgbClr val="00FF00"/>
              </a:solidFill>
              <a:latin typeface="Consolas"/>
              <a:ea typeface="Consolas"/>
              <a:cs typeface="Consolas"/>
              <a:sym typeface="Consolas"/>
            </a:endParaRPr>
          </a:p>
        </p:txBody>
      </p:sp>
      <p:pic>
        <p:nvPicPr>
          <p:cNvPr id="374" name="Google Shape;374;p49"/>
          <p:cNvPicPr preferRelativeResize="0"/>
          <p:nvPr/>
        </p:nvPicPr>
        <p:blipFill rotWithShape="1">
          <a:blip r:embed="rId3">
            <a:alphaModFix/>
          </a:blip>
          <a:srcRect b="0" l="0" r="0" t="0"/>
          <a:stretch/>
        </p:blipFill>
        <p:spPr>
          <a:xfrm>
            <a:off x="376925" y="1607225"/>
            <a:ext cx="8091925" cy="241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380" name="Google Shape;380;p50"/>
          <p:cNvPicPr preferRelativeResize="0"/>
          <p:nvPr/>
        </p:nvPicPr>
        <p:blipFill rotWithShape="1">
          <a:blip r:embed="rId3">
            <a:alphaModFix/>
          </a:blip>
          <a:srcRect b="0" l="0" r="0" t="0"/>
          <a:stretch/>
        </p:blipFill>
        <p:spPr>
          <a:xfrm>
            <a:off x="376925" y="1740100"/>
            <a:ext cx="8455375" cy="645068"/>
          </a:xfrm>
          <a:prstGeom prst="rect">
            <a:avLst/>
          </a:prstGeom>
          <a:noFill/>
          <a:ln>
            <a:noFill/>
          </a:ln>
        </p:spPr>
      </p:pic>
      <p:sp>
        <p:nvSpPr>
          <p:cNvPr id="381" name="Google Shape;381;p50"/>
          <p:cNvSpPr txBox="1"/>
          <p:nvPr/>
        </p:nvSpPr>
        <p:spPr>
          <a:xfrm>
            <a:off x="376925" y="1036325"/>
            <a:ext cx="66771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Before putting everything together: </a:t>
            </a:r>
            <a:r>
              <a:rPr b="0" i="0" lang="zh-TW" sz="1800" u="none" cap="none" strike="noStrike">
                <a:solidFill>
                  <a:srgbClr val="00FF00"/>
                </a:solidFill>
                <a:latin typeface="Consolas"/>
                <a:ea typeface="Consolas"/>
                <a:cs typeface="Consolas"/>
                <a:sym typeface="Consolas"/>
              </a:rPr>
              <a:t>choose_action</a:t>
            </a:r>
            <a:endParaRPr b="0" i="0" sz="1800" u="none" cap="none" strike="noStrike">
              <a:solidFill>
                <a:srgbClr val="00FF00"/>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1" title="rl 06 putting all together">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387" name="Google Shape;387;p51"/>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組裝起來吧</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393" name="Google Shape;393;p52"/>
          <p:cNvPicPr preferRelativeResize="0"/>
          <p:nvPr/>
        </p:nvPicPr>
        <p:blipFill rotWithShape="1">
          <a:blip r:embed="rId3">
            <a:alphaModFix/>
          </a:blip>
          <a:srcRect b="0" l="0" r="0" t="0"/>
          <a:stretch/>
        </p:blipFill>
        <p:spPr>
          <a:xfrm>
            <a:off x="311699" y="923550"/>
            <a:ext cx="5133070" cy="4168125"/>
          </a:xfrm>
          <a:prstGeom prst="rect">
            <a:avLst/>
          </a:prstGeom>
          <a:noFill/>
          <a:ln>
            <a:noFill/>
          </a:ln>
        </p:spPr>
      </p:pic>
      <p:sp>
        <p:nvSpPr>
          <p:cNvPr id="394" name="Google Shape;394;p52"/>
          <p:cNvSpPr/>
          <p:nvPr/>
        </p:nvSpPr>
        <p:spPr>
          <a:xfrm>
            <a:off x="5864425" y="18710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actor</a:t>
            </a:r>
            <a:endParaRPr b="0" i="0" sz="1800" u="none" cap="none" strike="noStrike">
              <a:solidFill>
                <a:srgbClr val="FFFFFF"/>
              </a:solidFill>
              <a:latin typeface="Arial"/>
              <a:ea typeface="Arial"/>
              <a:cs typeface="Arial"/>
              <a:sym typeface="Arial"/>
            </a:endParaRPr>
          </a:p>
        </p:txBody>
      </p:sp>
      <p:sp>
        <p:nvSpPr>
          <p:cNvPr id="395" name="Google Shape;395;p52"/>
          <p:cNvSpPr txBox="1"/>
          <p:nvPr/>
        </p:nvSpPr>
        <p:spPr>
          <a:xfrm>
            <a:off x="5920500" y="1263975"/>
            <a:ext cx="1530900" cy="470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Arial"/>
                <a:ea typeface="Arial"/>
                <a:cs typeface="Arial"/>
                <a:sym typeface="Arial"/>
              </a:rPr>
              <a:t>主要架構</a:t>
            </a:r>
            <a:endParaRPr b="1" i="0" sz="2400" u="none" cap="none" strike="noStrike">
              <a:solidFill>
                <a:srgbClr val="FFFFFF"/>
              </a:solidFill>
              <a:latin typeface="Arial"/>
              <a:ea typeface="Arial"/>
              <a:cs typeface="Arial"/>
              <a:sym typeface="Arial"/>
            </a:endParaRPr>
          </a:p>
        </p:txBody>
      </p:sp>
      <p:sp>
        <p:nvSpPr>
          <p:cNvPr id="396" name="Google Shape;396;p52"/>
          <p:cNvSpPr/>
          <p:nvPr/>
        </p:nvSpPr>
        <p:spPr>
          <a:xfrm>
            <a:off x="5864425" y="22476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critic</a:t>
            </a:r>
            <a:endParaRPr b="0" i="0" sz="1800" u="none" cap="none" strike="noStrike">
              <a:solidFill>
                <a:srgbClr val="FFFFFF"/>
              </a:solidFill>
              <a:latin typeface="Arial"/>
              <a:ea typeface="Arial"/>
              <a:cs typeface="Arial"/>
              <a:sym typeface="Arial"/>
            </a:endParaRPr>
          </a:p>
        </p:txBody>
      </p:sp>
      <p:sp>
        <p:nvSpPr>
          <p:cNvPr id="397" name="Google Shape;397;p52"/>
          <p:cNvSpPr/>
          <p:nvPr/>
        </p:nvSpPr>
        <p:spPr>
          <a:xfrm>
            <a:off x="5864425" y="2624200"/>
            <a:ext cx="20970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actor</a:t>
            </a:r>
            <a:endParaRPr b="0" i="0" sz="1800" u="none" cap="none" strike="noStrike">
              <a:solidFill>
                <a:srgbClr val="FFFFFF"/>
              </a:solidFill>
              <a:latin typeface="Arial"/>
              <a:ea typeface="Arial"/>
              <a:cs typeface="Arial"/>
              <a:sym typeface="Arial"/>
            </a:endParaRPr>
          </a:p>
        </p:txBody>
      </p:sp>
      <p:sp>
        <p:nvSpPr>
          <p:cNvPr id="398" name="Google Shape;398;p52"/>
          <p:cNvSpPr/>
          <p:nvPr/>
        </p:nvSpPr>
        <p:spPr>
          <a:xfrm>
            <a:off x="5864425" y="3000800"/>
            <a:ext cx="20970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 update critic</a:t>
            </a:r>
            <a:endParaRPr b="0" i="0" sz="1800" u="none" cap="none" strike="noStrike">
              <a:solidFill>
                <a:srgbClr val="FFFFFF"/>
              </a:solidFill>
              <a:latin typeface="Arial"/>
              <a:ea typeface="Arial"/>
              <a:cs typeface="Arial"/>
              <a:sym typeface="Arial"/>
            </a:endParaRPr>
          </a:p>
        </p:txBody>
      </p:sp>
      <p:sp>
        <p:nvSpPr>
          <p:cNvPr id="399" name="Google Shape;399;p52"/>
          <p:cNvSpPr/>
          <p:nvPr/>
        </p:nvSpPr>
        <p:spPr>
          <a:xfrm>
            <a:off x="5864425" y="33774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如何把所有東西拼湊起來</a:t>
            </a:r>
            <a:endParaRPr b="0" i="0" sz="1800" u="none" cap="none" strike="noStrike">
              <a:solidFill>
                <a:srgbClr val="FFFFFF"/>
              </a:solidFill>
              <a:latin typeface="Arial"/>
              <a:ea typeface="Arial"/>
              <a:cs typeface="Arial"/>
              <a:sym typeface="Arial"/>
            </a:endParaRPr>
          </a:p>
        </p:txBody>
      </p:sp>
      <p:cxnSp>
        <p:nvCxnSpPr>
          <p:cNvPr id="400" name="Google Shape;400;p52"/>
          <p:cNvCxnSpPr>
            <a:endCxn id="394" idx="3"/>
          </p:cNvCxnSpPr>
          <p:nvPr/>
        </p:nvCxnSpPr>
        <p:spPr>
          <a:xfrm flipH="1" rot="10800000">
            <a:off x="5807125" y="2013500"/>
            <a:ext cx="2097000" cy="9900"/>
          </a:xfrm>
          <a:prstGeom prst="straightConnector1">
            <a:avLst/>
          </a:prstGeom>
          <a:noFill/>
          <a:ln cap="flat" cmpd="sng" w="28575">
            <a:solidFill>
              <a:srgbClr val="000000"/>
            </a:solidFill>
            <a:prstDash val="solid"/>
            <a:round/>
            <a:headEnd len="sm" w="sm" type="none"/>
            <a:tailEnd len="sm" w="sm" type="none"/>
          </a:ln>
        </p:spPr>
      </p:cxnSp>
      <p:cxnSp>
        <p:nvCxnSpPr>
          <p:cNvPr id="401" name="Google Shape;401;p52"/>
          <p:cNvCxnSpPr/>
          <p:nvPr/>
        </p:nvCxnSpPr>
        <p:spPr>
          <a:xfrm flipH="1" rot="10800000">
            <a:off x="5807200" y="2385150"/>
            <a:ext cx="2097000" cy="9900"/>
          </a:xfrm>
          <a:prstGeom prst="straightConnector1">
            <a:avLst/>
          </a:prstGeom>
          <a:noFill/>
          <a:ln cap="flat" cmpd="sng" w="28575">
            <a:solidFill>
              <a:srgbClr val="000000"/>
            </a:solidFill>
            <a:prstDash val="solid"/>
            <a:round/>
            <a:headEnd len="sm" w="sm" type="none"/>
            <a:tailEnd len="sm" w="sm" type="none"/>
          </a:ln>
        </p:spPr>
      </p:cxnSp>
      <p:cxnSp>
        <p:nvCxnSpPr>
          <p:cNvPr id="402" name="Google Shape;402;p52"/>
          <p:cNvCxnSpPr/>
          <p:nvPr/>
        </p:nvCxnSpPr>
        <p:spPr>
          <a:xfrm flipH="1" rot="10800000">
            <a:off x="5807125" y="2775500"/>
            <a:ext cx="2097000" cy="9900"/>
          </a:xfrm>
          <a:prstGeom prst="straightConnector1">
            <a:avLst/>
          </a:prstGeom>
          <a:noFill/>
          <a:ln cap="flat" cmpd="sng" w="28575">
            <a:solidFill>
              <a:srgbClr val="000000"/>
            </a:solidFill>
            <a:prstDash val="solid"/>
            <a:round/>
            <a:headEnd len="sm" w="sm" type="none"/>
            <a:tailEnd len="sm" w="sm" type="none"/>
          </a:ln>
        </p:spPr>
      </p:cxnSp>
      <p:cxnSp>
        <p:nvCxnSpPr>
          <p:cNvPr id="403" name="Google Shape;403;p52"/>
          <p:cNvCxnSpPr/>
          <p:nvPr/>
        </p:nvCxnSpPr>
        <p:spPr>
          <a:xfrm flipH="1" rot="10800000">
            <a:off x="5807200" y="3147150"/>
            <a:ext cx="2097000" cy="9900"/>
          </a:xfrm>
          <a:prstGeom prst="straightConnector1">
            <a:avLst/>
          </a:prstGeom>
          <a:noFill/>
          <a:ln cap="flat" cmpd="sng" w="28575">
            <a:solidFill>
              <a:srgbClr val="000000"/>
            </a:solidFill>
            <a:prstDash val="solid"/>
            <a:round/>
            <a:headEnd len="sm" w="sm" type="none"/>
            <a:tailEnd len="sm" w="sm" type="none"/>
          </a:ln>
        </p:spPr>
      </p:cxnSp>
      <p:pic>
        <p:nvPicPr>
          <p:cNvPr id="404" name="Google Shape;404;p52"/>
          <p:cNvPicPr preferRelativeResize="0"/>
          <p:nvPr/>
        </p:nvPicPr>
        <p:blipFill rotWithShape="1">
          <a:blip r:embed="rId4">
            <a:alphaModFix/>
          </a:blip>
          <a:srcRect b="0" l="0" r="0" t="0"/>
          <a:stretch/>
        </p:blipFill>
        <p:spPr>
          <a:xfrm>
            <a:off x="5210188" y="1075513"/>
            <a:ext cx="3864175" cy="386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3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4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4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410" name="Google Shape;410;p53"/>
          <p:cNvPicPr preferRelativeResize="0"/>
          <p:nvPr/>
        </p:nvPicPr>
        <p:blipFill rotWithShape="1">
          <a:blip r:embed="rId3">
            <a:alphaModFix/>
          </a:blip>
          <a:srcRect b="0" l="0" r="0" t="0"/>
          <a:stretch/>
        </p:blipFill>
        <p:spPr>
          <a:xfrm>
            <a:off x="311700" y="1030819"/>
            <a:ext cx="3743325" cy="2847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416" name="Google Shape;416;p54"/>
          <p:cNvPicPr preferRelativeResize="0"/>
          <p:nvPr/>
        </p:nvPicPr>
        <p:blipFill rotWithShape="1">
          <a:blip r:embed="rId3">
            <a:alphaModFix/>
          </a:blip>
          <a:srcRect b="0" l="0" r="4223" t="0"/>
          <a:stretch/>
        </p:blipFill>
        <p:spPr>
          <a:xfrm>
            <a:off x="248025" y="1047750"/>
            <a:ext cx="8757526" cy="304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422" name="Google Shape;422;p55"/>
          <p:cNvPicPr preferRelativeResize="0"/>
          <p:nvPr/>
        </p:nvPicPr>
        <p:blipFill rotWithShape="1">
          <a:blip r:embed="rId3">
            <a:alphaModFix/>
          </a:blip>
          <a:srcRect b="0" l="950" r="0" t="0"/>
          <a:stretch/>
        </p:blipFill>
        <p:spPr>
          <a:xfrm>
            <a:off x="311700" y="943525"/>
            <a:ext cx="8748450" cy="4104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428" name="Google Shape;428;p56"/>
          <p:cNvPicPr preferRelativeResize="0"/>
          <p:nvPr/>
        </p:nvPicPr>
        <p:blipFill rotWithShape="1">
          <a:blip r:embed="rId3">
            <a:alphaModFix/>
          </a:blip>
          <a:srcRect b="0" l="0" r="0" t="0"/>
          <a:stretch/>
        </p:blipFill>
        <p:spPr>
          <a:xfrm>
            <a:off x="311700" y="1062669"/>
            <a:ext cx="7239000" cy="218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各時段預計完成內容</a:t>
            </a:r>
            <a:endParaRPr b="0" i="0" sz="2600" u="none" cap="none" strike="noStrike">
              <a:solidFill>
                <a:srgbClr val="1A1A1A"/>
              </a:solidFill>
              <a:latin typeface="Arial"/>
              <a:ea typeface="Arial"/>
              <a:cs typeface="Arial"/>
              <a:sym typeface="Arial"/>
            </a:endParaRPr>
          </a:p>
        </p:txBody>
      </p:sp>
      <p:sp>
        <p:nvSpPr>
          <p:cNvPr id="126" name="Google Shape;126;p21"/>
          <p:cNvSpPr txBox="1"/>
          <p:nvPr>
            <p:ph idx="1" type="body"/>
          </p:nvPr>
        </p:nvSpPr>
        <p:spPr>
          <a:xfrm>
            <a:off x="952500" y="3293275"/>
            <a:ext cx="5492400" cy="11991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Clr>
                <a:schemeClr val="dk1"/>
              </a:buClr>
              <a:buSzPts val="2400"/>
              <a:buFont typeface="Helvetica Neue"/>
              <a:buNone/>
            </a:pPr>
            <a:r>
              <a:rPr lang="zh-TW" sz="1400" u="sng">
                <a:solidFill>
                  <a:schemeClr val="hlink"/>
                </a:solidFill>
                <a:hlinkClick r:id="rId3"/>
              </a:rPr>
              <a:t>程式碼</a:t>
            </a:r>
            <a:endParaRPr sz="1400"/>
          </a:p>
          <a:p>
            <a:pPr indent="0" lvl="0" marL="0" rtl="0" algn="l">
              <a:lnSpc>
                <a:spcPct val="100000"/>
              </a:lnSpc>
              <a:spcBef>
                <a:spcPts val="0"/>
              </a:spcBef>
              <a:spcAft>
                <a:spcPts val="0"/>
              </a:spcAft>
              <a:buClr>
                <a:schemeClr val="dk1"/>
              </a:buClr>
              <a:buSzPts val="2400"/>
              <a:buFont typeface="Helvetica Neue"/>
              <a:buNone/>
            </a:pPr>
            <a:r>
              <a:rPr lang="zh-TW" sz="1400" u="sng">
                <a:solidFill>
                  <a:schemeClr val="hlink"/>
                </a:solidFill>
                <a:hlinkClick r:id="rId4"/>
              </a:rPr>
              <a:t>實作課程環境建置</a:t>
            </a:r>
            <a:endParaRPr sz="1400"/>
          </a:p>
          <a:p>
            <a:pPr indent="0" lvl="0" marL="0" marR="0" rtl="0" algn="l">
              <a:lnSpc>
                <a:spcPct val="100000"/>
              </a:lnSpc>
              <a:spcBef>
                <a:spcPts val="0"/>
              </a:spcBef>
              <a:spcAft>
                <a:spcPts val="0"/>
              </a:spcAft>
              <a:buClr>
                <a:srgbClr val="000000"/>
              </a:buClr>
              <a:buSzPts val="2400"/>
              <a:buFont typeface="Helvetica Neue"/>
              <a:buNone/>
            </a:pPr>
            <a:r>
              <a:rPr b="0" i="0" lang="zh-TW" sz="1400" u="sng" cap="none" strike="noStrike">
                <a:solidFill>
                  <a:schemeClr val="hlink"/>
                </a:solidFill>
                <a:latin typeface="Helvetica Neue"/>
                <a:ea typeface="Helvetica Neue"/>
                <a:cs typeface="Helvetica Neue"/>
                <a:sym typeface="Helvetica Neue"/>
                <a:hlinkClick r:id="rId5"/>
              </a:rPr>
              <a:t>講師投影片</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Helvetica Neue"/>
              <a:buNone/>
            </a:pPr>
            <a:r>
              <a:rPr b="0" i="0" lang="zh-TW" sz="1400" u="sng" cap="none" strike="noStrike">
                <a:solidFill>
                  <a:schemeClr val="hlink"/>
                </a:solidFill>
                <a:latin typeface="Helvetica Neue"/>
                <a:ea typeface="Helvetica Neue"/>
                <a:cs typeface="Helvetica Neue"/>
                <a:sym typeface="Helvetica Neue"/>
                <a:hlinkClick r:id="rId6"/>
              </a:rPr>
              <a:t>影片播放列表</a:t>
            </a:r>
            <a:endParaRPr sz="1400"/>
          </a:p>
          <a:p>
            <a:pPr indent="0" lvl="0" marL="0" rtl="0" algn="l">
              <a:lnSpc>
                <a:spcPct val="100000"/>
              </a:lnSpc>
              <a:spcBef>
                <a:spcPts val="0"/>
              </a:spcBef>
              <a:spcAft>
                <a:spcPts val="0"/>
              </a:spcAft>
              <a:buClr>
                <a:schemeClr val="dk1"/>
              </a:buClr>
              <a:buSzPts val="2400"/>
              <a:buFont typeface="Helvetica Neue"/>
              <a:buNone/>
            </a:pPr>
            <a:r>
              <a:rPr lang="zh-TW" sz="1400" u="sng">
                <a:solidFill>
                  <a:schemeClr val="hlink"/>
                </a:solidFill>
                <a:hlinkClick r:id="rId7"/>
              </a:rPr>
              <a:t>課程投影片pdf</a:t>
            </a:r>
            <a:endParaRPr sz="1400"/>
          </a:p>
        </p:txBody>
      </p:sp>
      <p:graphicFrame>
        <p:nvGraphicFramePr>
          <p:cNvPr id="127" name="Google Shape;127;p21"/>
          <p:cNvGraphicFramePr/>
          <p:nvPr/>
        </p:nvGraphicFramePr>
        <p:xfrm>
          <a:off x="952500" y="942624"/>
          <a:ext cx="3000000" cy="3000000"/>
        </p:xfrm>
        <a:graphic>
          <a:graphicData uri="http://schemas.openxmlformats.org/drawingml/2006/table">
            <a:tbl>
              <a:tblPr>
                <a:noFill/>
                <a:tableStyleId>{8640B735-967F-4E0D-B362-EF29F851ED47}</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9:30 - 11:00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rgbClr val="1A1A1A"/>
                          </a:solidFill>
                        </a:rPr>
                        <a:t>Actor-Critic </a:t>
                      </a:r>
                      <a:r>
                        <a:rPr lang="zh-TW" sz="1800" u="none" cap="none" strike="noStrike">
                          <a:solidFill>
                            <a:schemeClr val="dk1"/>
                          </a:solidFill>
                          <a:latin typeface="Arial"/>
                          <a:ea typeface="Arial"/>
                          <a:cs typeface="Arial"/>
                          <a:sym typeface="Arial"/>
                        </a:rPr>
                        <a:t>課程講授</a:t>
                      </a:r>
                      <a:endParaRPr sz="18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11:20 - 12:30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zh-TW" sz="1800" u="none" cap="none" strike="noStrike">
                          <a:solidFill>
                            <a:srgbClr val="1A1A1A"/>
                          </a:solidFill>
                        </a:rPr>
                        <a:t>Evolutionary Methods </a:t>
                      </a:r>
                      <a:r>
                        <a:rPr lang="zh-TW" sz="1800" u="none" cap="none" strike="noStrike">
                          <a:solidFill>
                            <a:schemeClr val="dk1"/>
                          </a:solidFill>
                          <a:latin typeface="Arial"/>
                          <a:ea typeface="Arial"/>
                          <a:cs typeface="Arial"/>
                          <a:sym typeface="Arial"/>
                        </a:rPr>
                        <a:t>課程講授</a:t>
                      </a:r>
                      <a:endParaRPr b="1" sz="18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33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14:00 - 15:20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rgbClr val="1A1A1A"/>
                          </a:solidFill>
                        </a:rPr>
                        <a:t>Actor-Critic 實作</a:t>
                      </a:r>
                      <a:endParaRPr b="1" sz="1400" u="none" cap="none" strike="noStrike">
                        <a:latin typeface="Arial"/>
                        <a:ea typeface="Arial"/>
                        <a:cs typeface="Arial"/>
                        <a:sym typeface="Aria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105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15:40 - 17:00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rgbClr val="1A1A1A"/>
                          </a:solidFill>
                        </a:rPr>
                        <a:t>DDPG 實作</a:t>
                      </a:r>
                      <a:endParaRPr b="1" sz="1400" u="none" cap="none" strike="noStrike">
                        <a:latin typeface="Arial"/>
                        <a:ea typeface="Arial"/>
                        <a:cs typeface="Arial"/>
                        <a:sym typeface="Aria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545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17:00 - 17:30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chemeClr val="dk1"/>
                          </a:solidFill>
                          <a:latin typeface="Arial"/>
                          <a:ea typeface="Arial"/>
                          <a:cs typeface="Arial"/>
                          <a:sym typeface="Arial"/>
                        </a:rPr>
                        <a:t>RL 小總結</a:t>
                      </a:r>
                      <a:endParaRPr b="1" sz="1400" u="none" cap="none" strike="noStrike">
                        <a:latin typeface="Arial"/>
                        <a:ea typeface="Arial"/>
                        <a:cs typeface="Arial"/>
                        <a:sym typeface="Aria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Actor-Critic for Pendulum</a:t>
            </a:r>
            <a:endParaRPr b="0" i="0" sz="3000" u="none" cap="none" strike="noStrike">
              <a:solidFill>
                <a:schemeClr val="dk1"/>
              </a:solidFill>
              <a:latin typeface="Arial"/>
              <a:ea typeface="Arial"/>
              <a:cs typeface="Arial"/>
              <a:sym typeface="Arial"/>
            </a:endParaRPr>
          </a:p>
        </p:txBody>
      </p:sp>
      <p:pic>
        <p:nvPicPr>
          <p:cNvPr id="434" name="Google Shape;434;p57"/>
          <p:cNvPicPr preferRelativeResize="0"/>
          <p:nvPr/>
        </p:nvPicPr>
        <p:blipFill rotWithShape="1">
          <a:blip r:embed="rId3">
            <a:alphaModFix/>
          </a:blip>
          <a:srcRect b="0" l="0" r="0" t="0"/>
          <a:stretch/>
        </p:blipFill>
        <p:spPr>
          <a:xfrm>
            <a:off x="311700" y="983075"/>
            <a:ext cx="8730676" cy="3651525"/>
          </a:xfrm>
          <a:prstGeom prst="rect">
            <a:avLst/>
          </a:prstGeom>
          <a:noFill/>
          <a:ln>
            <a:noFill/>
          </a:ln>
        </p:spPr>
      </p:pic>
      <p:pic>
        <p:nvPicPr>
          <p:cNvPr id="435" name="Google Shape;435;p57"/>
          <p:cNvPicPr preferRelativeResize="0"/>
          <p:nvPr/>
        </p:nvPicPr>
        <p:blipFill rotWithShape="1">
          <a:blip r:embed="rId4">
            <a:alphaModFix/>
          </a:blip>
          <a:srcRect b="0" l="0" r="0" t="0"/>
          <a:stretch/>
        </p:blipFill>
        <p:spPr>
          <a:xfrm>
            <a:off x="5341350" y="912425"/>
            <a:ext cx="3278986" cy="266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4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練習時間</a:t>
            </a:r>
            <a:endParaRPr b="0" i="0" sz="3000" u="none" cap="none" strike="noStrike">
              <a:solidFill>
                <a:schemeClr val="dk1"/>
              </a:solidFill>
              <a:latin typeface="Arial"/>
              <a:ea typeface="Arial"/>
              <a:cs typeface="Arial"/>
              <a:sym typeface="Arial"/>
            </a:endParaRPr>
          </a:p>
        </p:txBody>
      </p:sp>
      <p:sp>
        <p:nvSpPr>
          <p:cNvPr id="441" name="Google Shape;441;p5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請參考 practice_actor_critic.ipynb，練習寫出自己的 Actor-Critic</a:t>
            </a:r>
            <a:endParaRPr b="0" i="0" sz="2400" u="none" cap="none" strike="noStrike">
              <a:solidFill>
                <a:schemeClr val="dk2"/>
              </a:solidFill>
              <a:latin typeface="Arial"/>
              <a:ea typeface="Arial"/>
              <a:cs typeface="Arial"/>
              <a:sym typeface="Arial"/>
            </a:endParaRPr>
          </a:p>
          <a:p>
            <a:pPr indent="-381000" lvl="0" marL="457200" marR="0" rtl="0" algn="just">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Note: 由於基本款的 Actor-Critic 每走一步就會更新一次，如果不做特別的處理，每次更新都會受到相關性的影響，所以會不好收斂，如果發現 train 不起來也不一定是程式碼的問題</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1063852" y="2938200"/>
            <a:ext cx="65259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Deep Deterministic Policy Gradient</a:t>
            </a:r>
            <a:endParaRPr b="0" i="0" sz="4200" u="none" cap="none" strike="noStrike">
              <a:solidFill>
                <a:srgbClr val="56BADC"/>
              </a:solidFill>
              <a:latin typeface="Arial"/>
              <a:ea typeface="Arial"/>
              <a:cs typeface="Arial"/>
              <a:sym typeface="Arial"/>
            </a:endParaRPr>
          </a:p>
        </p:txBody>
      </p:sp>
      <p:sp>
        <p:nvSpPr>
          <p:cNvPr id="447" name="Google Shape;447;p59"/>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程式實作</a:t>
            </a:r>
            <a:endParaRPr b="0" i="0" sz="2500" u="none" cap="none" strike="noStrike">
              <a:solidFill>
                <a:srgbClr val="A6AAA9"/>
              </a:solidFill>
              <a:latin typeface="Arial"/>
              <a:ea typeface="Arial"/>
              <a:cs typeface="Arial"/>
              <a:sym typeface="Arial"/>
            </a:endParaRPr>
          </a:p>
        </p:txBody>
      </p:sp>
      <p:sp>
        <p:nvSpPr>
          <p:cNvPr id="448" name="Google Shape;448;p59"/>
          <p:cNvSpPr txBox="1"/>
          <p:nvPr>
            <p:ph idx="4294967295" type="subTitle"/>
          </p:nvPr>
        </p:nvSpPr>
        <p:spPr>
          <a:xfrm>
            <a:off x="368100" y="3818250"/>
            <a:ext cx="8576400" cy="6930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3"/>
              </a:rPr>
              <a:t>Lillicrap et al., "Continuous control with deep reinforcement learning", ICLR, 2016</a:t>
            </a:r>
            <a:r>
              <a:rPr b="0" i="0" lang="zh-TW" sz="1800" u="none" cap="none" strike="noStrike">
                <a:solidFill>
                  <a:schemeClr val="dk1"/>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0" title="rl 07 ddpg intro">
            <a:hlinkClick r:id="rId3"/>
          </p:cNvPr>
          <p:cNvPicPr preferRelativeResize="0"/>
          <p:nvPr/>
        </p:nvPicPr>
        <p:blipFill rotWithShape="1">
          <a:blip r:embed="rId4">
            <a:alphaModFix/>
          </a:blip>
          <a:srcRect b="0" l="0" r="0" t="0"/>
          <a:stretch/>
        </p:blipFill>
        <p:spPr>
          <a:xfrm>
            <a:off x="2286000" y="933450"/>
            <a:ext cx="4572000" cy="3429000"/>
          </a:xfrm>
          <a:prstGeom prst="rect">
            <a:avLst/>
          </a:prstGeom>
          <a:noFill/>
          <a:ln>
            <a:noFill/>
          </a:ln>
        </p:spPr>
      </p:pic>
      <p:sp>
        <p:nvSpPr>
          <p:cNvPr id="454" name="Google Shape;454;p60"/>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DDPG的概念</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Pros of DQN</a:t>
            </a:r>
            <a:endParaRPr b="0" i="0" sz="3000" u="none" cap="none" strike="noStrike">
              <a:solidFill>
                <a:schemeClr val="dk1"/>
              </a:solidFill>
              <a:latin typeface="Arial"/>
              <a:ea typeface="Arial"/>
              <a:cs typeface="Arial"/>
              <a:sym typeface="Arial"/>
            </a:endParaRPr>
          </a:p>
        </p:txBody>
      </p:sp>
      <p:grpSp>
        <p:nvGrpSpPr>
          <p:cNvPr id="460" name="Google Shape;460;p61"/>
          <p:cNvGrpSpPr/>
          <p:nvPr/>
        </p:nvGrpSpPr>
        <p:grpSpPr>
          <a:xfrm>
            <a:off x="2488412" y="2877002"/>
            <a:ext cx="1706399" cy="1149335"/>
            <a:chOff x="5612400" y="921339"/>
            <a:chExt cx="1706399" cy="1149335"/>
          </a:xfrm>
        </p:grpSpPr>
        <p:pic>
          <p:nvPicPr>
            <p:cNvPr id="461" name="Google Shape;461;p61"/>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462" name="Google Shape;462;p61"/>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463" name="Google Shape;463;p61"/>
          <p:cNvGrpSpPr/>
          <p:nvPr/>
        </p:nvGrpSpPr>
        <p:grpSpPr>
          <a:xfrm>
            <a:off x="1607101" y="1021450"/>
            <a:ext cx="4078624" cy="1672550"/>
            <a:chOff x="6901" y="2643425"/>
            <a:chExt cx="4078624" cy="1672550"/>
          </a:xfrm>
        </p:grpSpPr>
        <p:pic>
          <p:nvPicPr>
            <p:cNvPr id="464" name="Google Shape;464;p61"/>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465" name="Google Shape;465;p61"/>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466" name="Google Shape;466;p61"/>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sp>
          <p:nvSpPr>
            <p:cNvPr id="467" name="Google Shape;467;p61"/>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grpSp>
      <p:sp>
        <p:nvSpPr>
          <p:cNvPr id="468" name="Google Shape;468;p61"/>
          <p:cNvSpPr/>
          <p:nvPr/>
        </p:nvSpPr>
        <p:spPr>
          <a:xfrm>
            <a:off x="1131225" y="1523275"/>
            <a:ext cx="475800" cy="2246700"/>
          </a:xfrm>
          <a:prstGeom prst="leftBrace">
            <a:avLst>
              <a:gd fmla="val 35523" name="adj1"/>
              <a:gd fmla="val 50000" name="adj2"/>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1"/>
          <p:cNvSpPr txBox="1"/>
          <p:nvPr/>
        </p:nvSpPr>
        <p:spPr>
          <a:xfrm>
            <a:off x="90150" y="2285400"/>
            <a:ext cx="939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zh-TW" sz="2600" u="none" cap="none" strike="noStrike">
                <a:solidFill>
                  <a:srgbClr val="000000"/>
                </a:solidFill>
                <a:latin typeface="Corbel"/>
                <a:ea typeface="Corbel"/>
                <a:cs typeface="Corbel"/>
                <a:sym typeface="Corbel"/>
              </a:rPr>
              <a:t>DQN</a:t>
            </a:r>
            <a:endParaRPr b="1" i="0" sz="2600" u="none" cap="none" strike="noStrike">
              <a:solidFill>
                <a:srgbClr val="000000"/>
              </a:solidFill>
              <a:latin typeface="Corbel"/>
              <a:ea typeface="Corbel"/>
              <a:cs typeface="Corbel"/>
              <a:sym typeface="Corbel"/>
            </a:endParaRPr>
          </a:p>
        </p:txBody>
      </p:sp>
      <p:cxnSp>
        <p:nvCxnSpPr>
          <p:cNvPr id="470" name="Google Shape;470;p61"/>
          <p:cNvCxnSpPr/>
          <p:nvPr/>
        </p:nvCxnSpPr>
        <p:spPr>
          <a:xfrm flipH="1" rot="10800000">
            <a:off x="5685722" y="1989650"/>
            <a:ext cx="670800" cy="6000"/>
          </a:xfrm>
          <a:prstGeom prst="straightConnector1">
            <a:avLst/>
          </a:prstGeom>
          <a:noFill/>
          <a:ln cap="flat" cmpd="sng" w="38100">
            <a:solidFill>
              <a:schemeClr val="dk2"/>
            </a:solidFill>
            <a:prstDash val="solid"/>
            <a:round/>
            <a:headEnd len="sm" w="sm" type="none"/>
            <a:tailEnd len="med" w="med" type="triangle"/>
          </a:ln>
        </p:spPr>
      </p:cxnSp>
      <p:sp>
        <p:nvSpPr>
          <p:cNvPr id="471" name="Google Shape;471;p61"/>
          <p:cNvSpPr txBox="1"/>
          <p:nvPr/>
        </p:nvSpPr>
        <p:spPr>
          <a:xfrm>
            <a:off x="6433875" y="1706300"/>
            <a:ext cx="2277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000000"/>
                </a:solidFill>
                <a:latin typeface="Corbel"/>
                <a:ea typeface="Corbel"/>
                <a:cs typeface="Corbel"/>
                <a:sym typeface="Corbel"/>
              </a:rPr>
              <a:t>Actor-Critic</a:t>
            </a:r>
            <a:endParaRPr b="1" i="0" sz="3000" u="none" cap="none" strike="noStrike">
              <a:solidFill>
                <a:srgbClr val="000000"/>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4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4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4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4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Deterministic</a:t>
            </a:r>
            <a:endParaRPr b="0" i="0" sz="3000" u="none" cap="none" strike="noStrike">
              <a:solidFill>
                <a:schemeClr val="dk1"/>
              </a:solidFill>
              <a:latin typeface="Arial"/>
              <a:ea typeface="Arial"/>
              <a:cs typeface="Arial"/>
              <a:sym typeface="Arial"/>
            </a:endParaRPr>
          </a:p>
        </p:txBody>
      </p:sp>
      <p:grpSp>
        <p:nvGrpSpPr>
          <p:cNvPr id="477" name="Google Shape;477;p62"/>
          <p:cNvGrpSpPr/>
          <p:nvPr/>
        </p:nvGrpSpPr>
        <p:grpSpPr>
          <a:xfrm>
            <a:off x="311697" y="1814175"/>
            <a:ext cx="3632000" cy="2030425"/>
            <a:chOff x="5023247" y="3029400"/>
            <a:chExt cx="3632000" cy="2030425"/>
          </a:xfrm>
        </p:grpSpPr>
        <p:pic>
          <p:nvPicPr>
            <p:cNvPr id="478" name="Google Shape;478;p62"/>
            <p:cNvPicPr preferRelativeResize="0"/>
            <p:nvPr/>
          </p:nvPicPr>
          <p:blipFill rotWithShape="1">
            <a:blip r:embed="rId3">
              <a:alphaModFix/>
            </a:blip>
            <a:srcRect b="0" l="0" r="0" t="0"/>
            <a:stretch/>
          </p:blipFill>
          <p:spPr>
            <a:xfrm>
              <a:off x="5023247" y="3029400"/>
              <a:ext cx="3632000" cy="2030300"/>
            </a:xfrm>
            <a:prstGeom prst="rect">
              <a:avLst/>
            </a:prstGeom>
            <a:noFill/>
            <a:ln>
              <a:noFill/>
            </a:ln>
          </p:spPr>
        </p:pic>
        <p:sp>
          <p:nvSpPr>
            <p:cNvPr id="479" name="Google Shape;479;p62"/>
            <p:cNvSpPr txBox="1"/>
            <p:nvPr/>
          </p:nvSpPr>
          <p:spPr>
            <a:xfrm>
              <a:off x="7127000" y="4761325"/>
              <a:ext cx="939300" cy="2985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zh-TW" sz="2000" u="none" cap="none" strike="noStrike">
                  <a:solidFill>
                    <a:srgbClr val="FFFFFF"/>
                  </a:solidFill>
                  <a:latin typeface="Arial"/>
                  <a:ea typeface="Arial"/>
                  <a:cs typeface="Arial"/>
                  <a:sym typeface="Arial"/>
                </a:rPr>
                <a:t>action</a:t>
              </a:r>
              <a:endParaRPr b="0" i="0" sz="2000" u="none" cap="none" strike="noStrike">
                <a:solidFill>
                  <a:srgbClr val="FFFFFF"/>
                </a:solidFill>
                <a:latin typeface="Arial"/>
                <a:ea typeface="Arial"/>
                <a:cs typeface="Arial"/>
                <a:sym typeface="Arial"/>
              </a:endParaRPr>
            </a:p>
          </p:txBody>
        </p:sp>
      </p:grpSp>
      <p:cxnSp>
        <p:nvCxnSpPr>
          <p:cNvPr id="480" name="Google Shape;480;p62"/>
          <p:cNvCxnSpPr/>
          <p:nvPr/>
        </p:nvCxnSpPr>
        <p:spPr>
          <a:xfrm flipH="1" rot="10800000">
            <a:off x="3802372" y="2766825"/>
            <a:ext cx="1338900" cy="6000"/>
          </a:xfrm>
          <a:prstGeom prst="straightConnector1">
            <a:avLst/>
          </a:prstGeom>
          <a:noFill/>
          <a:ln cap="flat" cmpd="sng" w="38100">
            <a:solidFill>
              <a:schemeClr val="dk2"/>
            </a:solidFill>
            <a:prstDash val="solid"/>
            <a:round/>
            <a:headEnd len="sm" w="sm" type="none"/>
            <a:tailEnd len="med" w="med" type="triangle"/>
          </a:ln>
        </p:spPr>
      </p:cxnSp>
      <p:cxnSp>
        <p:nvCxnSpPr>
          <p:cNvPr id="481" name="Google Shape;481;p62"/>
          <p:cNvCxnSpPr/>
          <p:nvPr/>
        </p:nvCxnSpPr>
        <p:spPr>
          <a:xfrm>
            <a:off x="5593425" y="3487425"/>
            <a:ext cx="2995800" cy="0"/>
          </a:xfrm>
          <a:prstGeom prst="straightConnector1">
            <a:avLst/>
          </a:prstGeom>
          <a:noFill/>
          <a:ln cap="flat" cmpd="sng" w="38100">
            <a:solidFill>
              <a:schemeClr val="dk2"/>
            </a:solidFill>
            <a:prstDash val="solid"/>
            <a:round/>
            <a:headEnd len="sm" w="sm" type="none"/>
            <a:tailEnd len="sm" w="sm" type="none"/>
          </a:ln>
        </p:spPr>
      </p:cxnSp>
      <p:cxnSp>
        <p:nvCxnSpPr>
          <p:cNvPr id="482" name="Google Shape;482;p62"/>
          <p:cNvCxnSpPr/>
          <p:nvPr/>
        </p:nvCxnSpPr>
        <p:spPr>
          <a:xfrm flipH="1">
            <a:off x="7089825" y="2237338"/>
            <a:ext cx="3000" cy="1184100"/>
          </a:xfrm>
          <a:prstGeom prst="straightConnector1">
            <a:avLst/>
          </a:prstGeom>
          <a:noFill/>
          <a:ln cap="flat" cmpd="sng" w="38100">
            <a:solidFill>
              <a:schemeClr val="dk2"/>
            </a:solidFill>
            <a:prstDash val="solid"/>
            <a:round/>
            <a:headEnd len="sm" w="sm" type="none"/>
            <a:tailEnd len="med" w="med" type="triangle"/>
          </a:ln>
        </p:spPr>
      </p:cxnSp>
      <p:sp>
        <p:nvSpPr>
          <p:cNvPr id="483" name="Google Shape;483;p62"/>
          <p:cNvSpPr txBox="1"/>
          <p:nvPr/>
        </p:nvSpPr>
        <p:spPr>
          <a:xfrm>
            <a:off x="6651900" y="3546100"/>
            <a:ext cx="939300" cy="2985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zh-TW" sz="2000" u="none" cap="none" strike="noStrike">
                <a:solidFill>
                  <a:srgbClr val="FFFFFF"/>
                </a:solidFill>
                <a:latin typeface="Arial"/>
                <a:ea typeface="Arial"/>
                <a:cs typeface="Arial"/>
                <a:sym typeface="Arial"/>
              </a:rPr>
              <a:t>action</a:t>
            </a:r>
            <a:endParaRPr b="0" i="0" sz="20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4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概念講解</a:t>
            </a:r>
            <a:endParaRPr b="0" i="0" sz="3000" u="none" cap="none" strike="noStrike">
              <a:solidFill>
                <a:schemeClr val="dk1"/>
              </a:solidFill>
              <a:latin typeface="Arial"/>
              <a:ea typeface="Arial"/>
              <a:cs typeface="Arial"/>
              <a:sym typeface="Arial"/>
            </a:endParaRPr>
          </a:p>
        </p:txBody>
      </p:sp>
      <p:sp>
        <p:nvSpPr>
          <p:cNvPr id="489" name="Google Shape;489;p63"/>
          <p:cNvSpPr txBox="1"/>
          <p:nvPr/>
        </p:nvSpPr>
        <p:spPr>
          <a:xfrm>
            <a:off x="5015100" y="833925"/>
            <a:ext cx="38337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Slides credit: </a:t>
            </a:r>
            <a:r>
              <a:rPr b="0" i="0" lang="zh-TW" sz="1400" u="sng" cap="none" strike="noStrike">
                <a:solidFill>
                  <a:schemeClr val="hlink"/>
                </a:solidFill>
                <a:latin typeface="Arial"/>
                <a:ea typeface="Arial"/>
                <a:cs typeface="Arial"/>
                <a:sym typeface="Arial"/>
                <a:hlinkClick r:id="rId3"/>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4"/>
              </a:rPr>
              <a:t>Yun-Nung Chen</a:t>
            </a:r>
            <a:endParaRPr b="0" i="0" sz="1400" u="none" cap="none" strike="noStrike">
              <a:solidFill>
                <a:srgbClr val="000000"/>
              </a:solidFill>
              <a:latin typeface="Arial"/>
              <a:ea typeface="Arial"/>
              <a:cs typeface="Arial"/>
              <a:sym typeface="Arial"/>
            </a:endParaRPr>
          </a:p>
        </p:txBody>
      </p:sp>
      <p:pic>
        <p:nvPicPr>
          <p:cNvPr id="490" name="Google Shape;490;p63"/>
          <p:cNvPicPr preferRelativeResize="0"/>
          <p:nvPr/>
        </p:nvPicPr>
        <p:blipFill rotWithShape="1">
          <a:blip r:embed="rId5">
            <a:alphaModFix/>
          </a:blip>
          <a:srcRect b="0" l="0" r="0" t="0"/>
          <a:stretch/>
        </p:blipFill>
        <p:spPr>
          <a:xfrm>
            <a:off x="454013" y="1218825"/>
            <a:ext cx="7473982" cy="3772276"/>
          </a:xfrm>
          <a:prstGeom prst="rect">
            <a:avLst/>
          </a:prstGeom>
          <a:noFill/>
          <a:ln>
            <a:noFill/>
          </a:ln>
        </p:spPr>
      </p:pic>
      <p:sp>
        <p:nvSpPr>
          <p:cNvPr id="491" name="Google Shape;491;p63"/>
          <p:cNvSpPr/>
          <p:nvPr/>
        </p:nvSpPr>
        <p:spPr>
          <a:xfrm>
            <a:off x="5047800" y="3219225"/>
            <a:ext cx="3012300" cy="1771800"/>
          </a:xfrm>
          <a:prstGeom prst="frame">
            <a:avLst>
              <a:gd fmla="val 303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txBox="1"/>
          <p:nvPr/>
        </p:nvSpPr>
        <p:spPr>
          <a:xfrm>
            <a:off x="7801500" y="2701550"/>
            <a:ext cx="9246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DQN</a:t>
            </a:r>
            <a:endParaRPr b="1" i="0" sz="2400" u="none" cap="none" strike="noStrike">
              <a:solidFill>
                <a:srgbClr val="FFFFFF"/>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4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4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概念講解</a:t>
            </a:r>
            <a:endParaRPr b="0" i="0" sz="3000" u="none" cap="none" strike="noStrike">
              <a:solidFill>
                <a:schemeClr val="dk1"/>
              </a:solidFill>
              <a:latin typeface="Arial"/>
              <a:ea typeface="Arial"/>
              <a:cs typeface="Arial"/>
              <a:sym typeface="Arial"/>
            </a:endParaRPr>
          </a:p>
        </p:txBody>
      </p:sp>
      <p:sp>
        <p:nvSpPr>
          <p:cNvPr id="498" name="Google Shape;498;p64"/>
          <p:cNvSpPr txBox="1"/>
          <p:nvPr/>
        </p:nvSpPr>
        <p:spPr>
          <a:xfrm>
            <a:off x="4983875" y="833925"/>
            <a:ext cx="38004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Slides credit: </a:t>
            </a:r>
            <a:r>
              <a:rPr b="0" i="0" lang="zh-TW" sz="1400" u="sng" cap="none" strike="noStrike">
                <a:solidFill>
                  <a:schemeClr val="hlink"/>
                </a:solidFill>
                <a:latin typeface="Arial"/>
                <a:ea typeface="Arial"/>
                <a:cs typeface="Arial"/>
                <a:sym typeface="Arial"/>
                <a:hlinkClick r:id="rId3"/>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4"/>
              </a:rPr>
              <a:t>Yun-Nung Chen</a:t>
            </a:r>
            <a:endParaRPr b="0" i="0" sz="1400" u="none" cap="none" strike="noStrike">
              <a:solidFill>
                <a:srgbClr val="000000"/>
              </a:solidFill>
              <a:latin typeface="Arial"/>
              <a:ea typeface="Arial"/>
              <a:cs typeface="Arial"/>
              <a:sym typeface="Arial"/>
            </a:endParaRPr>
          </a:p>
        </p:txBody>
      </p:sp>
      <p:pic>
        <p:nvPicPr>
          <p:cNvPr id="499" name="Google Shape;499;p64"/>
          <p:cNvPicPr preferRelativeResize="0"/>
          <p:nvPr/>
        </p:nvPicPr>
        <p:blipFill rotWithShape="1">
          <a:blip r:embed="rId5">
            <a:alphaModFix/>
          </a:blip>
          <a:srcRect b="0" l="0" r="0" t="0"/>
          <a:stretch/>
        </p:blipFill>
        <p:spPr>
          <a:xfrm>
            <a:off x="454013" y="1218825"/>
            <a:ext cx="7473982" cy="3772276"/>
          </a:xfrm>
          <a:prstGeom prst="rect">
            <a:avLst/>
          </a:prstGeom>
          <a:noFill/>
          <a:ln>
            <a:noFill/>
          </a:ln>
        </p:spPr>
      </p:pic>
      <p:sp>
        <p:nvSpPr>
          <p:cNvPr id="500" name="Google Shape;500;p64"/>
          <p:cNvSpPr/>
          <p:nvPr/>
        </p:nvSpPr>
        <p:spPr>
          <a:xfrm>
            <a:off x="2609400" y="3219225"/>
            <a:ext cx="5450700" cy="1771800"/>
          </a:xfrm>
          <a:prstGeom prst="frame">
            <a:avLst>
              <a:gd fmla="val 303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4"/>
          <p:cNvSpPr txBox="1"/>
          <p:nvPr/>
        </p:nvSpPr>
        <p:spPr>
          <a:xfrm>
            <a:off x="7408350" y="2054550"/>
            <a:ext cx="1671900" cy="1034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DQN</a:t>
            </a:r>
            <a:endParaRPr b="1" i="0" sz="2400" u="none" cap="none" strike="noStrike">
              <a:solidFill>
                <a:srgbClr val="FFFFFF"/>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a:t>
            </a:r>
            <a:endParaRPr b="1" i="0" sz="2400" u="none" cap="none" strike="noStrike">
              <a:solidFill>
                <a:srgbClr val="FFFFFF"/>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Acto-Critic</a:t>
            </a:r>
            <a:endParaRPr b="1" i="0" sz="2400" u="none" cap="none" strike="noStrike">
              <a:solidFill>
                <a:srgbClr val="FFFFFF"/>
              </a:solidFill>
              <a:latin typeface="Corbel"/>
              <a:ea typeface="Corbel"/>
              <a:cs typeface="Corbel"/>
              <a:sym typeface="Corbel"/>
            </a:endParaRPr>
          </a:p>
        </p:txBody>
      </p:sp>
      <p:sp>
        <p:nvSpPr>
          <p:cNvPr id="502" name="Google Shape;502;p64"/>
          <p:cNvSpPr/>
          <p:nvPr/>
        </p:nvSpPr>
        <p:spPr>
          <a:xfrm>
            <a:off x="570300" y="3318400"/>
            <a:ext cx="2039100" cy="646200"/>
          </a:xfrm>
          <a:prstGeom prst="frame">
            <a:avLst>
              <a:gd fmla="val 1006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txBox="1"/>
          <p:nvPr/>
        </p:nvSpPr>
        <p:spPr>
          <a:xfrm>
            <a:off x="688350" y="4146825"/>
            <a:ext cx="1803000" cy="572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FFFFFF"/>
                </a:solidFill>
                <a:latin typeface="Arial"/>
                <a:ea typeface="Arial"/>
                <a:cs typeface="Arial"/>
                <a:sym typeface="Arial"/>
              </a:rPr>
              <a:t>怎麼樣的 a 更好</a:t>
            </a:r>
            <a:endParaRPr b="0" i="0" sz="16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4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4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概念講解</a:t>
            </a:r>
            <a:endParaRPr b="0" i="0" sz="3000" u="none" cap="none" strike="noStrike">
              <a:solidFill>
                <a:schemeClr val="dk1"/>
              </a:solidFill>
              <a:latin typeface="Arial"/>
              <a:ea typeface="Arial"/>
              <a:cs typeface="Arial"/>
              <a:sym typeface="Arial"/>
            </a:endParaRPr>
          </a:p>
        </p:txBody>
      </p:sp>
      <p:sp>
        <p:nvSpPr>
          <p:cNvPr id="509" name="Google Shape;509;p65"/>
          <p:cNvSpPr txBox="1"/>
          <p:nvPr/>
        </p:nvSpPr>
        <p:spPr>
          <a:xfrm>
            <a:off x="4990600" y="833925"/>
            <a:ext cx="3737400" cy="2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Slides credit: </a:t>
            </a:r>
            <a:r>
              <a:rPr b="0" i="0" lang="zh-TW" sz="1400" u="sng" cap="none" strike="noStrike">
                <a:solidFill>
                  <a:schemeClr val="hlink"/>
                </a:solidFill>
                <a:latin typeface="Arial"/>
                <a:ea typeface="Arial"/>
                <a:cs typeface="Arial"/>
                <a:sym typeface="Arial"/>
                <a:hlinkClick r:id="rId3"/>
              </a:rPr>
              <a:t>Hung-Yi Lee</a:t>
            </a:r>
            <a:r>
              <a:rPr b="0" i="0" lang="zh-TW" sz="1400" u="none" cap="none" strike="noStrike">
                <a:solidFill>
                  <a:srgbClr val="000000"/>
                </a:solidFill>
                <a:latin typeface="Arial"/>
                <a:ea typeface="Arial"/>
                <a:cs typeface="Arial"/>
                <a:sym typeface="Arial"/>
              </a:rPr>
              <a:t>, </a:t>
            </a:r>
            <a:r>
              <a:rPr b="0" i="0" lang="zh-TW" sz="1400" u="sng" cap="none" strike="noStrike">
                <a:solidFill>
                  <a:schemeClr val="hlink"/>
                </a:solidFill>
                <a:latin typeface="Arial"/>
                <a:ea typeface="Arial"/>
                <a:cs typeface="Arial"/>
                <a:sym typeface="Arial"/>
                <a:hlinkClick r:id="rId4"/>
              </a:rPr>
              <a:t>Yun-Nung Chen</a:t>
            </a:r>
            <a:endParaRPr b="0" i="0" sz="1400" u="none" cap="none" strike="noStrike">
              <a:solidFill>
                <a:srgbClr val="000000"/>
              </a:solidFill>
              <a:latin typeface="Arial"/>
              <a:ea typeface="Arial"/>
              <a:cs typeface="Arial"/>
              <a:sym typeface="Arial"/>
            </a:endParaRPr>
          </a:p>
        </p:txBody>
      </p:sp>
      <p:pic>
        <p:nvPicPr>
          <p:cNvPr id="510" name="Google Shape;510;p65"/>
          <p:cNvPicPr preferRelativeResize="0"/>
          <p:nvPr/>
        </p:nvPicPr>
        <p:blipFill rotWithShape="1">
          <a:blip r:embed="rId5">
            <a:alphaModFix/>
          </a:blip>
          <a:srcRect b="0" l="0" r="0" t="0"/>
          <a:stretch/>
        </p:blipFill>
        <p:spPr>
          <a:xfrm>
            <a:off x="454013" y="1218825"/>
            <a:ext cx="7473982" cy="3772276"/>
          </a:xfrm>
          <a:prstGeom prst="rect">
            <a:avLst/>
          </a:prstGeom>
          <a:noFill/>
          <a:ln>
            <a:noFill/>
          </a:ln>
        </p:spPr>
      </p:pic>
      <p:sp>
        <p:nvSpPr>
          <p:cNvPr id="511" name="Google Shape;511;p65"/>
          <p:cNvSpPr/>
          <p:nvPr/>
        </p:nvSpPr>
        <p:spPr>
          <a:xfrm>
            <a:off x="2609400" y="3219225"/>
            <a:ext cx="5450700" cy="1771800"/>
          </a:xfrm>
          <a:prstGeom prst="frame">
            <a:avLst>
              <a:gd fmla="val 303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5"/>
          <p:cNvSpPr txBox="1"/>
          <p:nvPr/>
        </p:nvSpPr>
        <p:spPr>
          <a:xfrm>
            <a:off x="7408350" y="2054550"/>
            <a:ext cx="1671900" cy="1034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DQN</a:t>
            </a:r>
            <a:endParaRPr b="1" i="0" sz="2400" u="none" cap="none" strike="noStrike">
              <a:solidFill>
                <a:srgbClr val="FFFFFF"/>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a:t>
            </a:r>
            <a:endParaRPr b="1" i="0" sz="2400" u="none" cap="none" strike="noStrike">
              <a:solidFill>
                <a:srgbClr val="FFFFFF"/>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Corbel"/>
                <a:ea typeface="Corbel"/>
                <a:cs typeface="Corbel"/>
                <a:sym typeface="Corbel"/>
              </a:rPr>
              <a:t>Acto-Critic</a:t>
            </a:r>
            <a:endParaRPr b="1" i="0" sz="2400" u="none" cap="none" strike="noStrike">
              <a:solidFill>
                <a:srgbClr val="FFFFFF"/>
              </a:solidFill>
              <a:latin typeface="Corbel"/>
              <a:ea typeface="Corbel"/>
              <a:cs typeface="Corbel"/>
              <a:sym typeface="Corbel"/>
            </a:endParaRPr>
          </a:p>
        </p:txBody>
      </p:sp>
      <p:sp>
        <p:nvSpPr>
          <p:cNvPr id="513" name="Google Shape;513;p65"/>
          <p:cNvSpPr/>
          <p:nvPr/>
        </p:nvSpPr>
        <p:spPr>
          <a:xfrm>
            <a:off x="570300" y="3318400"/>
            <a:ext cx="2039100" cy="646200"/>
          </a:xfrm>
          <a:prstGeom prst="frame">
            <a:avLst>
              <a:gd fmla="val 1006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5"/>
          <p:cNvSpPr txBox="1"/>
          <p:nvPr/>
        </p:nvSpPr>
        <p:spPr>
          <a:xfrm>
            <a:off x="688350" y="4146825"/>
            <a:ext cx="1803000" cy="572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FFFFFF"/>
                </a:solidFill>
                <a:latin typeface="Arial"/>
                <a:ea typeface="Arial"/>
                <a:cs typeface="Arial"/>
                <a:sym typeface="Arial"/>
              </a:rPr>
              <a:t>怎麼樣的 a 更好</a:t>
            </a:r>
            <a:endParaRPr b="0" i="0" sz="1600" u="none" cap="none" strike="noStrike">
              <a:solidFill>
                <a:srgbClr val="FFFFFF"/>
              </a:solidFill>
              <a:latin typeface="Arial"/>
              <a:ea typeface="Arial"/>
              <a:cs typeface="Arial"/>
              <a:sym typeface="Arial"/>
            </a:endParaRPr>
          </a:p>
        </p:txBody>
      </p:sp>
      <p:sp>
        <p:nvSpPr>
          <p:cNvPr id="515" name="Google Shape;515;p65"/>
          <p:cNvSpPr/>
          <p:nvPr/>
        </p:nvSpPr>
        <p:spPr>
          <a:xfrm>
            <a:off x="6830275" y="1218825"/>
            <a:ext cx="1173600" cy="835800"/>
          </a:xfrm>
          <a:prstGeom prst="frame">
            <a:avLst>
              <a:gd fmla="val 643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5"/>
          <p:cNvSpPr/>
          <p:nvPr/>
        </p:nvSpPr>
        <p:spPr>
          <a:xfrm>
            <a:off x="3312775" y="1787525"/>
            <a:ext cx="1545000" cy="646200"/>
          </a:xfrm>
          <a:prstGeom prst="frame">
            <a:avLst>
              <a:gd fmla="val 6436"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4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偽代碼</a:t>
            </a:r>
            <a:endParaRPr b="0" i="0" sz="3000" u="none" cap="none" strike="noStrike">
              <a:solidFill>
                <a:schemeClr val="dk1"/>
              </a:solidFill>
              <a:latin typeface="Arial"/>
              <a:ea typeface="Arial"/>
              <a:cs typeface="Arial"/>
              <a:sym typeface="Arial"/>
            </a:endParaRPr>
          </a:p>
        </p:txBody>
      </p:sp>
      <p:pic>
        <p:nvPicPr>
          <p:cNvPr id="522" name="Google Shape;522;p66"/>
          <p:cNvPicPr preferRelativeResize="0"/>
          <p:nvPr/>
        </p:nvPicPr>
        <p:blipFill rotWithShape="1">
          <a:blip r:embed="rId3">
            <a:alphaModFix/>
          </a:blip>
          <a:srcRect b="0" l="0" r="0" t="0"/>
          <a:stretch/>
        </p:blipFill>
        <p:spPr>
          <a:xfrm>
            <a:off x="1746326" y="822975"/>
            <a:ext cx="5651342" cy="4168126"/>
          </a:xfrm>
          <a:prstGeom prst="rect">
            <a:avLst/>
          </a:prstGeom>
          <a:noFill/>
          <a:ln cap="flat" cmpd="sng" w="9525">
            <a:solidFill>
              <a:srgbClr val="000000"/>
            </a:solidFill>
            <a:prstDash val="solid"/>
            <a:round/>
            <a:headEnd len="sm" w="sm" type="none"/>
            <a:tailEnd len="sm" w="sm" type="none"/>
          </a:ln>
        </p:spPr>
      </p:pic>
      <p:sp>
        <p:nvSpPr>
          <p:cNvPr id="523" name="Google Shape;523;p66"/>
          <p:cNvSpPr/>
          <p:nvPr/>
        </p:nvSpPr>
        <p:spPr>
          <a:xfrm>
            <a:off x="1839525" y="1012275"/>
            <a:ext cx="5350500" cy="508800"/>
          </a:xfrm>
          <a:prstGeom prst="frame">
            <a:avLst>
              <a:gd fmla="val 10008"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6"/>
          <p:cNvSpPr/>
          <p:nvPr/>
        </p:nvSpPr>
        <p:spPr>
          <a:xfrm>
            <a:off x="1839525" y="1403400"/>
            <a:ext cx="1728900" cy="283200"/>
          </a:xfrm>
          <a:prstGeom prst="frame">
            <a:avLst>
              <a:gd fmla="val 20091"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6"/>
          <p:cNvSpPr/>
          <p:nvPr/>
        </p:nvSpPr>
        <p:spPr>
          <a:xfrm>
            <a:off x="2048600" y="2165075"/>
            <a:ext cx="5141400" cy="283200"/>
          </a:xfrm>
          <a:prstGeom prst="frame">
            <a:avLst>
              <a:gd fmla="val 20091"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4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400"/>
                                        <p:tgtEl>
                                          <p:spTgt spid="524"/>
                                        </p:tgtEl>
                                      </p:cBhvr>
                                    </p:animEffect>
                                  </p:childTnLst>
                                </p:cTn>
                              </p:par>
                              <p:par>
                                <p:cTn fill="hold" nodeType="withEffect" presetClass="exit" presetID="10" presetSubtype="0">
                                  <p:stCondLst>
                                    <p:cond delay="0"/>
                                  </p:stCondLst>
                                  <p:childTnLst>
                                    <p:animEffect filter="fade" transition="out">
                                      <p:cBhvr>
                                        <p:cTn dur="400"/>
                                        <p:tgtEl>
                                          <p:spTgt spid="523"/>
                                        </p:tgtEl>
                                      </p:cBhvr>
                                    </p:animEffect>
                                    <p:set>
                                      <p:cBhvr>
                                        <p:cTn dur="1" fill="hold">
                                          <p:stCondLst>
                                            <p:cond delay="400"/>
                                          </p:stCondLst>
                                        </p:cTn>
                                        <p:tgtEl>
                                          <p:spTgt spid="5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400"/>
                                        <p:tgtEl>
                                          <p:spTgt spid="525"/>
                                        </p:tgtEl>
                                      </p:cBhvr>
                                    </p:animEffect>
                                  </p:childTnLst>
                                </p:cTn>
                              </p:par>
                              <p:par>
                                <p:cTn fill="hold" nodeType="withEffect" presetClass="exit" presetID="10" presetSubtype="0">
                                  <p:stCondLst>
                                    <p:cond delay="0"/>
                                  </p:stCondLst>
                                  <p:childTnLst>
                                    <p:animEffect filter="fade" transition="out">
                                      <p:cBhvr>
                                        <p:cTn dur="400"/>
                                        <p:tgtEl>
                                          <p:spTgt spid="524"/>
                                        </p:tgtEl>
                                      </p:cBhvr>
                                    </p:animEffect>
                                    <p:set>
                                      <p:cBhvr>
                                        <p:cTn dur="1" fill="hold">
                                          <p:stCondLst>
                                            <p:cond delay="400"/>
                                          </p:stCondLst>
                                        </p:cTn>
                                        <p:tgtEl>
                                          <p:spTgt spid="5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1063853" y="2938200"/>
            <a:ext cx="67017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56BADC"/>
              </a:buClr>
              <a:buSzPts val="4200"/>
              <a:buFont typeface="Arial"/>
              <a:buNone/>
            </a:pPr>
            <a:r>
              <a:rPr b="0" i="0" lang="zh-TW" sz="3200" u="none" cap="none" strike="noStrike">
                <a:solidFill>
                  <a:srgbClr val="000000"/>
                </a:solidFill>
                <a:latin typeface="Arial"/>
                <a:ea typeface="Arial"/>
                <a:cs typeface="Arial"/>
                <a:sym typeface="Arial"/>
              </a:rPr>
              <a:t>Advanced Policy Gradient Methods</a:t>
            </a:r>
            <a:endParaRPr b="0" i="0" sz="3200" u="none" cap="none" strike="noStrike">
              <a:solidFill>
                <a:srgbClr val="000000"/>
              </a:solidFill>
              <a:latin typeface="Arial"/>
              <a:ea typeface="Arial"/>
              <a:cs typeface="Arial"/>
              <a:sym typeface="Arial"/>
            </a:endParaRPr>
          </a:p>
        </p:txBody>
      </p:sp>
      <p:sp>
        <p:nvSpPr>
          <p:cNvPr id="133" name="Google Shape;133;p22"/>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理論講授</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7"/>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偽代碼</a:t>
            </a:r>
            <a:endParaRPr b="0" i="0" sz="3000" u="none" cap="none" strike="noStrike">
              <a:solidFill>
                <a:schemeClr val="dk1"/>
              </a:solidFill>
              <a:latin typeface="Arial"/>
              <a:ea typeface="Arial"/>
              <a:cs typeface="Arial"/>
              <a:sym typeface="Arial"/>
            </a:endParaRPr>
          </a:p>
        </p:txBody>
      </p:sp>
      <p:pic>
        <p:nvPicPr>
          <p:cNvPr id="531" name="Google Shape;531;p67"/>
          <p:cNvPicPr preferRelativeResize="0"/>
          <p:nvPr/>
        </p:nvPicPr>
        <p:blipFill rotWithShape="1">
          <a:blip r:embed="rId3">
            <a:alphaModFix/>
          </a:blip>
          <a:srcRect b="0" l="0" r="0" t="0"/>
          <a:stretch/>
        </p:blipFill>
        <p:spPr>
          <a:xfrm>
            <a:off x="1746326" y="822975"/>
            <a:ext cx="5651342" cy="4168126"/>
          </a:xfrm>
          <a:prstGeom prst="rect">
            <a:avLst/>
          </a:prstGeom>
          <a:noFill/>
          <a:ln cap="flat" cmpd="sng" w="9525">
            <a:solidFill>
              <a:srgbClr val="000000"/>
            </a:solidFill>
            <a:prstDash val="solid"/>
            <a:round/>
            <a:headEnd len="sm" w="sm" type="none"/>
            <a:tailEnd len="sm" w="sm" type="none"/>
          </a:ln>
        </p:spPr>
      </p:pic>
      <p:sp>
        <p:nvSpPr>
          <p:cNvPr id="532" name="Google Shape;532;p67"/>
          <p:cNvSpPr/>
          <p:nvPr/>
        </p:nvSpPr>
        <p:spPr>
          <a:xfrm>
            <a:off x="2048600" y="2165075"/>
            <a:ext cx="5141400" cy="283200"/>
          </a:xfrm>
          <a:prstGeom prst="frame">
            <a:avLst>
              <a:gd fmla="val 20091"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7"/>
          <p:cNvSpPr/>
          <p:nvPr/>
        </p:nvSpPr>
        <p:spPr>
          <a:xfrm>
            <a:off x="2048600" y="2359975"/>
            <a:ext cx="5141400" cy="417900"/>
          </a:xfrm>
          <a:prstGeom prst="frame">
            <a:avLst>
              <a:gd fmla="val 11054"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7"/>
          <p:cNvSpPr/>
          <p:nvPr/>
        </p:nvSpPr>
        <p:spPr>
          <a:xfrm>
            <a:off x="2048600" y="2678650"/>
            <a:ext cx="5141400" cy="201900"/>
          </a:xfrm>
          <a:prstGeom prst="frame">
            <a:avLst>
              <a:gd fmla="val 11054"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7"/>
          <p:cNvSpPr/>
          <p:nvPr/>
        </p:nvSpPr>
        <p:spPr>
          <a:xfrm>
            <a:off x="2048600" y="2806100"/>
            <a:ext cx="5246400" cy="417900"/>
          </a:xfrm>
          <a:prstGeom prst="frame">
            <a:avLst>
              <a:gd fmla="val 7668"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7"/>
          <p:cNvSpPr/>
          <p:nvPr/>
        </p:nvSpPr>
        <p:spPr>
          <a:xfrm>
            <a:off x="2048600" y="3110925"/>
            <a:ext cx="5141400" cy="786300"/>
          </a:xfrm>
          <a:prstGeom prst="frame">
            <a:avLst>
              <a:gd fmla="val 4968"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7"/>
          <p:cNvSpPr/>
          <p:nvPr/>
        </p:nvSpPr>
        <p:spPr>
          <a:xfrm>
            <a:off x="2048600" y="3897225"/>
            <a:ext cx="5141400" cy="722700"/>
          </a:xfrm>
          <a:prstGeom prst="frame">
            <a:avLst>
              <a:gd fmla="val 4968"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400"/>
                                        <p:tgtEl>
                                          <p:spTgt spid="533"/>
                                        </p:tgtEl>
                                      </p:cBhvr>
                                    </p:animEffect>
                                  </p:childTnLst>
                                </p:cTn>
                              </p:par>
                              <p:par>
                                <p:cTn fill="hold" nodeType="withEffect" presetClass="exit" presetID="10" presetSubtype="0">
                                  <p:stCondLst>
                                    <p:cond delay="0"/>
                                  </p:stCondLst>
                                  <p:childTnLst>
                                    <p:animEffect filter="fade" transition="out">
                                      <p:cBhvr>
                                        <p:cTn dur="400"/>
                                        <p:tgtEl>
                                          <p:spTgt spid="532"/>
                                        </p:tgtEl>
                                      </p:cBhvr>
                                    </p:animEffect>
                                    <p:set>
                                      <p:cBhvr>
                                        <p:cTn dur="1" fill="hold">
                                          <p:stCondLst>
                                            <p:cond delay="400"/>
                                          </p:stCondLst>
                                        </p:cTn>
                                        <p:tgtEl>
                                          <p:spTgt spid="5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400"/>
                                        <p:tgtEl>
                                          <p:spTgt spid="534"/>
                                        </p:tgtEl>
                                      </p:cBhvr>
                                    </p:animEffect>
                                  </p:childTnLst>
                                </p:cTn>
                              </p:par>
                              <p:par>
                                <p:cTn fill="hold" nodeType="withEffect" presetClass="exit" presetID="10" presetSubtype="0">
                                  <p:stCondLst>
                                    <p:cond delay="0"/>
                                  </p:stCondLst>
                                  <p:childTnLst>
                                    <p:animEffect filter="fade" transition="out">
                                      <p:cBhvr>
                                        <p:cTn dur="400"/>
                                        <p:tgtEl>
                                          <p:spTgt spid="533"/>
                                        </p:tgtEl>
                                      </p:cBhvr>
                                    </p:animEffect>
                                    <p:set>
                                      <p:cBhvr>
                                        <p:cTn dur="1" fill="hold">
                                          <p:stCondLst>
                                            <p:cond delay="4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400"/>
                                        <p:tgtEl>
                                          <p:spTgt spid="535"/>
                                        </p:tgtEl>
                                      </p:cBhvr>
                                    </p:animEffect>
                                  </p:childTnLst>
                                </p:cTn>
                              </p:par>
                              <p:par>
                                <p:cTn fill="hold" nodeType="withEffect" presetClass="exit" presetID="10" presetSubtype="0">
                                  <p:stCondLst>
                                    <p:cond delay="0"/>
                                  </p:stCondLst>
                                  <p:childTnLst>
                                    <p:animEffect filter="fade" transition="out">
                                      <p:cBhvr>
                                        <p:cTn dur="400"/>
                                        <p:tgtEl>
                                          <p:spTgt spid="534"/>
                                        </p:tgtEl>
                                      </p:cBhvr>
                                    </p:animEffect>
                                    <p:set>
                                      <p:cBhvr>
                                        <p:cTn dur="1" fill="hold">
                                          <p:stCondLst>
                                            <p:cond delay="400"/>
                                          </p:stCondLst>
                                        </p:cTn>
                                        <p:tgtEl>
                                          <p:spTgt spid="5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400"/>
                                        <p:tgtEl>
                                          <p:spTgt spid="536"/>
                                        </p:tgtEl>
                                      </p:cBhvr>
                                    </p:animEffect>
                                  </p:childTnLst>
                                </p:cTn>
                              </p:par>
                              <p:par>
                                <p:cTn fill="hold" nodeType="withEffect" presetClass="exit" presetID="10" presetSubtype="0">
                                  <p:stCondLst>
                                    <p:cond delay="0"/>
                                  </p:stCondLst>
                                  <p:childTnLst>
                                    <p:animEffect filter="fade" transition="out">
                                      <p:cBhvr>
                                        <p:cTn dur="400"/>
                                        <p:tgtEl>
                                          <p:spTgt spid="535"/>
                                        </p:tgtEl>
                                      </p:cBhvr>
                                    </p:animEffect>
                                    <p:set>
                                      <p:cBhvr>
                                        <p:cTn dur="1" fill="hold">
                                          <p:stCondLst>
                                            <p:cond delay="400"/>
                                          </p:stCondLst>
                                        </p:cTn>
                                        <p:tgtEl>
                                          <p:spTgt spid="5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400"/>
                                        <p:tgtEl>
                                          <p:spTgt spid="537"/>
                                        </p:tgtEl>
                                      </p:cBhvr>
                                    </p:animEffect>
                                  </p:childTnLst>
                                </p:cTn>
                              </p:par>
                              <p:par>
                                <p:cTn fill="hold" nodeType="withEffect" presetClass="exit" presetID="10" presetSubtype="0">
                                  <p:stCondLst>
                                    <p:cond delay="0"/>
                                  </p:stCondLst>
                                  <p:childTnLst>
                                    <p:animEffect filter="fade" transition="out">
                                      <p:cBhvr>
                                        <p:cTn dur="400"/>
                                        <p:tgtEl>
                                          <p:spTgt spid="536"/>
                                        </p:tgtEl>
                                      </p:cBhvr>
                                    </p:animEffect>
                                    <p:set>
                                      <p:cBhvr>
                                        <p:cTn dur="1" fill="hold">
                                          <p:stCondLst>
                                            <p:cond delay="400"/>
                                          </p:stCondLst>
                                        </p:cTn>
                                        <p:tgtEl>
                                          <p:spTgt spid="5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8"/>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DDPG 小結</a:t>
            </a:r>
            <a:endParaRPr b="0" i="0" sz="3000" u="none" cap="none" strike="noStrike">
              <a:solidFill>
                <a:schemeClr val="dk1"/>
              </a:solidFill>
              <a:latin typeface="Arial"/>
              <a:ea typeface="Arial"/>
              <a:cs typeface="Arial"/>
              <a:sym typeface="Arial"/>
            </a:endParaRPr>
          </a:p>
        </p:txBody>
      </p:sp>
      <p:sp>
        <p:nvSpPr>
          <p:cNvPr id="543" name="Google Shape;543;p6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優點</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Actor-Critic 的單步更新，邊走邊學的 DQN</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記憶庫</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兩套結構相同但更新方式不同的 Networks</a:t>
            </a:r>
            <a:endParaRPr b="0" i="0" sz="1400" u="none" cap="none" strike="noStrike">
              <a:solidFill>
                <a:schemeClr val="dk2"/>
              </a:solidFill>
              <a:latin typeface="Arial"/>
              <a:ea typeface="Arial"/>
              <a:cs typeface="Arial"/>
              <a:sym typeface="Arial"/>
            </a:endParaRPr>
          </a:p>
          <a:p>
            <a:pPr indent="-317500" lvl="2" marL="13716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Actor</a:t>
            </a:r>
            <a:endParaRPr b="0" i="0" sz="1400" u="none" cap="none" strike="noStrike">
              <a:solidFill>
                <a:schemeClr val="dk2"/>
              </a:solidFill>
              <a:latin typeface="Arial"/>
              <a:ea typeface="Arial"/>
              <a:cs typeface="Arial"/>
              <a:sym typeface="Arial"/>
            </a:endParaRPr>
          </a:p>
          <a:p>
            <a:pPr indent="-317500" lvl="3" marL="18288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eval - 和環境互動</a:t>
            </a:r>
            <a:endParaRPr b="0" i="0" sz="1400" u="none" cap="none" strike="noStrike">
              <a:solidFill>
                <a:schemeClr val="dk2"/>
              </a:solidFill>
              <a:latin typeface="Arial"/>
              <a:ea typeface="Arial"/>
              <a:cs typeface="Arial"/>
              <a:sym typeface="Arial"/>
            </a:endParaRPr>
          </a:p>
          <a:p>
            <a:pPr indent="-317500" lvl="3" marL="18288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target - 用來更新 Critic (用來計算下一個 state 要採取的動作)</a:t>
            </a:r>
            <a:endParaRPr b="0" i="0" sz="1400" u="none" cap="none" strike="noStrike">
              <a:solidFill>
                <a:schemeClr val="dk2"/>
              </a:solidFill>
              <a:latin typeface="Arial"/>
              <a:ea typeface="Arial"/>
              <a:cs typeface="Arial"/>
              <a:sym typeface="Arial"/>
            </a:endParaRPr>
          </a:p>
          <a:p>
            <a:pPr indent="-317500" lvl="2" marL="13716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Critic</a:t>
            </a:r>
            <a:endParaRPr b="0" i="0" sz="1400" u="none" cap="none" strike="noStrike">
              <a:solidFill>
                <a:schemeClr val="dk2"/>
              </a:solidFill>
              <a:latin typeface="Arial"/>
              <a:ea typeface="Arial"/>
              <a:cs typeface="Arial"/>
              <a:sym typeface="Arial"/>
            </a:endParaRPr>
          </a:p>
          <a:p>
            <a:pPr indent="-317500" lvl="3" marL="18288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eval - input 是 eval actor 輸出的動作</a:t>
            </a:r>
            <a:endParaRPr b="0" i="0" sz="1400" u="none" cap="none" strike="noStrike">
              <a:solidFill>
                <a:schemeClr val="dk2"/>
              </a:solidFill>
              <a:latin typeface="Arial"/>
              <a:ea typeface="Arial"/>
              <a:cs typeface="Arial"/>
              <a:sym typeface="Arial"/>
            </a:endParaRPr>
          </a:p>
          <a:p>
            <a:pPr indent="-317500" lvl="3" marL="18288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target - 用來更新 eval critic， input 是 target actor 輸出的動作</a:t>
            </a:r>
            <a:endParaRPr b="0" i="0" sz="14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Deterministic</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zh-TW" sz="1400" u="none" cap="none" strike="noStrike">
                <a:solidFill>
                  <a:schemeClr val="dk2"/>
                </a:solidFill>
                <a:latin typeface="Arial"/>
                <a:ea typeface="Arial"/>
                <a:cs typeface="Arial"/>
                <a:sym typeface="Arial"/>
              </a:rPr>
              <a:t>Actor 的動作輸出取一點而不是分佈 (增加 noise 來 explore 更多的空間)</a:t>
            </a:r>
            <a:endParaRPr b="0" i="0" sz="1400" u="none" cap="none" strike="noStrike">
              <a:solidFill>
                <a:schemeClr val="dk2"/>
              </a:solidFill>
              <a:latin typeface="Arial"/>
              <a:ea typeface="Arial"/>
              <a:cs typeface="Arial"/>
              <a:sym typeface="Arial"/>
            </a:endParaRPr>
          </a:p>
          <a:p>
            <a:pPr indent="22860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1600"/>
              </a:spcAft>
              <a:buClr>
                <a:schemeClr val="dk2"/>
              </a:buClr>
              <a:buSzPts val="24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2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2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200"/>
                                        <p:tgtEl>
                                          <p:spTgt spid="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200"/>
                                        <p:tgtEl>
                                          <p:spTgt spid="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200"/>
                                        <p:tgtEl>
                                          <p:spTgt spid="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animEffect filter="fade" transition="in">
                                      <p:cBhvr>
                                        <p:cTn dur="200"/>
                                        <p:tgtEl>
                                          <p:spTgt spid="5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6" st="6"/>
                                            </p:txEl>
                                          </p:spTgt>
                                        </p:tgtEl>
                                        <p:attrNameLst>
                                          <p:attrName>style.visibility</p:attrName>
                                        </p:attrNameLst>
                                      </p:cBhvr>
                                      <p:to>
                                        <p:strVal val="visible"/>
                                      </p:to>
                                    </p:set>
                                    <p:animEffect filter="fade" transition="in">
                                      <p:cBhvr>
                                        <p:cTn dur="200"/>
                                        <p:tgtEl>
                                          <p:spTgt spid="5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7" st="7"/>
                                            </p:txEl>
                                          </p:spTgt>
                                        </p:tgtEl>
                                        <p:attrNameLst>
                                          <p:attrName>style.visibility</p:attrName>
                                        </p:attrNameLst>
                                      </p:cBhvr>
                                      <p:to>
                                        <p:strVal val="visible"/>
                                      </p:to>
                                    </p:set>
                                    <p:animEffect filter="fade" transition="in">
                                      <p:cBhvr>
                                        <p:cTn dur="200"/>
                                        <p:tgtEl>
                                          <p:spTgt spid="5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8" st="8"/>
                                            </p:txEl>
                                          </p:spTgt>
                                        </p:tgtEl>
                                        <p:attrNameLst>
                                          <p:attrName>style.visibility</p:attrName>
                                        </p:attrNameLst>
                                      </p:cBhvr>
                                      <p:to>
                                        <p:strVal val="visible"/>
                                      </p:to>
                                    </p:set>
                                    <p:animEffect filter="fade" transition="in">
                                      <p:cBhvr>
                                        <p:cTn dur="200"/>
                                        <p:tgtEl>
                                          <p:spTgt spid="5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9" st="9"/>
                                            </p:txEl>
                                          </p:spTgt>
                                        </p:tgtEl>
                                        <p:attrNameLst>
                                          <p:attrName>style.visibility</p:attrName>
                                        </p:attrNameLst>
                                      </p:cBhvr>
                                      <p:to>
                                        <p:strVal val="visible"/>
                                      </p:to>
                                    </p:set>
                                    <p:animEffect filter="fade" transition="in">
                                      <p:cBhvr>
                                        <p:cTn dur="200"/>
                                        <p:tgtEl>
                                          <p:spTgt spid="54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0" st="10"/>
                                            </p:txEl>
                                          </p:spTgt>
                                        </p:tgtEl>
                                        <p:attrNameLst>
                                          <p:attrName>style.visibility</p:attrName>
                                        </p:attrNameLst>
                                      </p:cBhvr>
                                      <p:to>
                                        <p:strVal val="visible"/>
                                      </p:to>
                                    </p:set>
                                    <p:animEffect filter="fade" transition="in">
                                      <p:cBhvr>
                                        <p:cTn dur="200"/>
                                        <p:tgtEl>
                                          <p:spTgt spid="54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1" st="11"/>
                                            </p:txEl>
                                          </p:spTgt>
                                        </p:tgtEl>
                                        <p:attrNameLst>
                                          <p:attrName>style.visibility</p:attrName>
                                        </p:attrNameLst>
                                      </p:cBhvr>
                                      <p:to>
                                        <p:strVal val="visible"/>
                                      </p:to>
                                    </p:set>
                                    <p:animEffect filter="fade" transition="in">
                                      <p:cBhvr>
                                        <p:cTn dur="200"/>
                                        <p:tgtEl>
                                          <p:spTgt spid="54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2" st="12"/>
                                            </p:txEl>
                                          </p:spTgt>
                                        </p:tgtEl>
                                        <p:attrNameLst>
                                          <p:attrName>style.visibility</p:attrName>
                                        </p:attrNameLst>
                                      </p:cBhvr>
                                      <p:to>
                                        <p:strVal val="visible"/>
                                      </p:to>
                                    </p:set>
                                    <p:animEffect filter="fade" transition="in">
                                      <p:cBhvr>
                                        <p:cTn dur="200"/>
                                        <p:tgtEl>
                                          <p:spTgt spid="54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3" st="13"/>
                                            </p:txEl>
                                          </p:spTgt>
                                        </p:tgtEl>
                                        <p:attrNameLst>
                                          <p:attrName>style.visibility</p:attrName>
                                        </p:attrNameLst>
                                      </p:cBhvr>
                                      <p:to>
                                        <p:strVal val="visible"/>
                                      </p:to>
                                    </p:set>
                                    <p:animEffect filter="fade" transition="in">
                                      <p:cBhvr>
                                        <p:cTn dur="200"/>
                                        <p:tgtEl>
                                          <p:spTgt spid="54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9"/>
          <p:cNvSpPr txBox="1"/>
          <p:nvPr>
            <p:ph type="title"/>
          </p:nvPr>
        </p:nvSpPr>
        <p:spPr>
          <a:xfrm>
            <a:off x="621325" y="2976450"/>
            <a:ext cx="6482700" cy="8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手把手 DDPG</a:t>
            </a:r>
            <a:endParaRPr b="0" i="0" sz="3200" u="none" cap="none" strike="noStrike">
              <a:solidFill>
                <a:schemeClr val="dk1"/>
              </a:solidFill>
              <a:latin typeface="Arial"/>
              <a:ea typeface="Arial"/>
              <a:cs typeface="Arial"/>
              <a:sym typeface="Arial"/>
            </a:endParaRPr>
          </a:p>
        </p:txBody>
      </p:sp>
      <p:sp>
        <p:nvSpPr>
          <p:cNvPr id="549" name="Google Shape;549;p69"/>
          <p:cNvSpPr txBox="1"/>
          <p:nvPr>
            <p:ph idx="1" type="subTitle"/>
          </p:nvPr>
        </p:nvSpPr>
        <p:spPr>
          <a:xfrm>
            <a:off x="892700" y="3784925"/>
            <a:ext cx="7948500" cy="6930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3"/>
              </a:rPr>
              <a:t>https://github.com/dennybritz/reinforcement-learning</a:t>
            </a:r>
            <a:r>
              <a:rPr b="0" i="0" lang="zh-TW"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4"/>
              </a:rPr>
              <a:t>https://github.com/MorvanZhou/Reinforcement-learning-with-tensorflow</a:t>
            </a:r>
            <a:r>
              <a:rPr b="0" i="0" lang="zh-TW"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0" title="rl 08 ddpg code">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555" name="Google Shape;555;p70"/>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程式碼結構</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1"/>
          <p:cNvPicPr preferRelativeResize="0"/>
          <p:nvPr/>
        </p:nvPicPr>
        <p:blipFill rotWithShape="1">
          <a:blip r:embed="rId3">
            <a:alphaModFix/>
          </a:blip>
          <a:srcRect b="0" l="0" r="0" t="0"/>
          <a:stretch/>
        </p:blipFill>
        <p:spPr>
          <a:xfrm>
            <a:off x="235501" y="822962"/>
            <a:ext cx="5651342" cy="4168126"/>
          </a:xfrm>
          <a:prstGeom prst="rect">
            <a:avLst/>
          </a:prstGeom>
          <a:noFill/>
          <a:ln>
            <a:noFill/>
          </a:ln>
        </p:spPr>
      </p:pic>
      <p:sp>
        <p:nvSpPr>
          <p:cNvPr id="561" name="Google Shape;561;p71"/>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sp>
        <p:nvSpPr>
          <p:cNvPr id="562" name="Google Shape;562;p71"/>
          <p:cNvSpPr/>
          <p:nvPr/>
        </p:nvSpPr>
        <p:spPr>
          <a:xfrm>
            <a:off x="5864425" y="18710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actor</a:t>
            </a:r>
            <a:endParaRPr b="0" i="0" sz="1800" u="none" cap="none" strike="noStrike">
              <a:solidFill>
                <a:srgbClr val="FFFFFF"/>
              </a:solidFill>
              <a:latin typeface="Arial"/>
              <a:ea typeface="Arial"/>
              <a:cs typeface="Arial"/>
              <a:sym typeface="Arial"/>
            </a:endParaRPr>
          </a:p>
        </p:txBody>
      </p:sp>
      <p:sp>
        <p:nvSpPr>
          <p:cNvPr id="563" name="Google Shape;563;p71"/>
          <p:cNvSpPr txBox="1"/>
          <p:nvPr/>
        </p:nvSpPr>
        <p:spPr>
          <a:xfrm>
            <a:off x="5920500" y="1263975"/>
            <a:ext cx="1530900" cy="4707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F"/>
                </a:solidFill>
                <a:latin typeface="Arial"/>
                <a:ea typeface="Arial"/>
                <a:cs typeface="Arial"/>
                <a:sym typeface="Arial"/>
              </a:rPr>
              <a:t>主要架構</a:t>
            </a:r>
            <a:endParaRPr b="1" i="0" sz="2400" u="none" cap="none" strike="noStrike">
              <a:solidFill>
                <a:srgbClr val="FFFFFF"/>
              </a:solidFill>
              <a:latin typeface="Arial"/>
              <a:ea typeface="Arial"/>
              <a:cs typeface="Arial"/>
              <a:sym typeface="Arial"/>
            </a:endParaRPr>
          </a:p>
        </p:txBody>
      </p:sp>
      <p:sp>
        <p:nvSpPr>
          <p:cNvPr id="564" name="Google Shape;564;p71"/>
          <p:cNvSpPr/>
          <p:nvPr/>
        </p:nvSpPr>
        <p:spPr>
          <a:xfrm>
            <a:off x="5864425" y="2247600"/>
            <a:ext cx="20397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create critic</a:t>
            </a:r>
            <a:endParaRPr b="0" i="0" sz="1800" u="none" cap="none" strike="noStrike">
              <a:solidFill>
                <a:srgbClr val="FFFFFF"/>
              </a:solidFill>
              <a:latin typeface="Arial"/>
              <a:ea typeface="Arial"/>
              <a:cs typeface="Arial"/>
              <a:sym typeface="Arial"/>
            </a:endParaRPr>
          </a:p>
        </p:txBody>
      </p:sp>
      <p:sp>
        <p:nvSpPr>
          <p:cNvPr id="565" name="Google Shape;565;p71"/>
          <p:cNvSpPr/>
          <p:nvPr/>
        </p:nvSpPr>
        <p:spPr>
          <a:xfrm>
            <a:off x="5864425" y="26242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記憶庫 - store transition</a:t>
            </a:r>
            <a:endParaRPr b="0" i="0" sz="1800" u="none" cap="none" strike="noStrike">
              <a:solidFill>
                <a:srgbClr val="FFFFFF"/>
              </a:solidFill>
              <a:latin typeface="Arial"/>
              <a:ea typeface="Arial"/>
              <a:cs typeface="Arial"/>
              <a:sym typeface="Arial"/>
            </a:endParaRPr>
          </a:p>
        </p:txBody>
      </p:sp>
      <p:sp>
        <p:nvSpPr>
          <p:cNvPr id="566" name="Google Shape;566;p71"/>
          <p:cNvSpPr/>
          <p:nvPr/>
        </p:nvSpPr>
        <p:spPr>
          <a:xfrm>
            <a:off x="5864425" y="30008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如何更新 - learn</a:t>
            </a:r>
            <a:endParaRPr b="0" i="0" sz="1800" u="none" cap="none" strike="noStrike">
              <a:solidFill>
                <a:srgbClr val="FFFFFF"/>
              </a:solidFill>
              <a:latin typeface="Arial"/>
              <a:ea typeface="Arial"/>
              <a:cs typeface="Arial"/>
              <a:sym typeface="Arial"/>
            </a:endParaRPr>
          </a:p>
        </p:txBody>
      </p:sp>
      <p:sp>
        <p:nvSpPr>
          <p:cNvPr id="567" name="Google Shape;567;p71"/>
          <p:cNvSpPr/>
          <p:nvPr/>
        </p:nvSpPr>
        <p:spPr>
          <a:xfrm>
            <a:off x="3214200" y="1052275"/>
            <a:ext cx="921000" cy="2850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1"/>
          <p:cNvSpPr/>
          <p:nvPr/>
        </p:nvSpPr>
        <p:spPr>
          <a:xfrm>
            <a:off x="1460450" y="1052275"/>
            <a:ext cx="1597800" cy="2850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1"/>
          <p:cNvSpPr/>
          <p:nvPr/>
        </p:nvSpPr>
        <p:spPr>
          <a:xfrm>
            <a:off x="553575" y="2471650"/>
            <a:ext cx="2306400" cy="285000"/>
          </a:xfrm>
          <a:prstGeom prst="frame">
            <a:avLst>
              <a:gd fmla="val 12500"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1"/>
          <p:cNvSpPr/>
          <p:nvPr/>
        </p:nvSpPr>
        <p:spPr>
          <a:xfrm>
            <a:off x="553575" y="2671675"/>
            <a:ext cx="4573500" cy="1976400"/>
          </a:xfrm>
          <a:prstGeom prst="frame">
            <a:avLst>
              <a:gd fmla="val 2703" name="adj1"/>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1"/>
          <p:cNvSpPr/>
          <p:nvPr/>
        </p:nvSpPr>
        <p:spPr>
          <a:xfrm>
            <a:off x="5864425" y="3377400"/>
            <a:ext cx="2967900" cy="285000"/>
          </a:xfrm>
          <a:prstGeom prst="roundRect">
            <a:avLst>
              <a:gd fmla="val 44440" name="adj"/>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如何把所有東西拼湊起來</a:t>
            </a:r>
            <a:endParaRPr b="0" i="0" sz="18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4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4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4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400"/>
                                        <p:tgtEl>
                                          <p:spTgt spid="568"/>
                                        </p:tgtEl>
                                      </p:cBhvr>
                                    </p:animEffect>
                                  </p:childTnLst>
                                </p:cTn>
                              </p:par>
                              <p:par>
                                <p:cTn fill="hold" nodeType="withEffect" presetClass="exit" presetID="1" presetSubtype="0">
                                  <p:stCondLst>
                                    <p:cond delay="0"/>
                                  </p:stCondLst>
                                  <p:childTnLst>
                                    <p:set>
                                      <p:cBhvr>
                                        <p:cTn dur="1" fill="hold">
                                          <p:stCondLst>
                                            <p:cond delay="1"/>
                                          </p:stCondLst>
                                        </p:cTn>
                                        <p:tgtEl>
                                          <p:spTgt spid="5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4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400"/>
                                        <p:tgtEl>
                                          <p:spTgt spid="569"/>
                                        </p:tgtEl>
                                      </p:cBhvr>
                                    </p:animEffect>
                                  </p:childTnLst>
                                </p:cTn>
                              </p:par>
                              <p:par>
                                <p:cTn fill="hold" nodeType="withEffect" presetClass="exit" presetID="1" presetSubtype="0">
                                  <p:stCondLst>
                                    <p:cond delay="0"/>
                                  </p:stCondLst>
                                  <p:childTnLst>
                                    <p:set>
                                      <p:cBhvr>
                                        <p:cTn dur="1" fill="hold">
                                          <p:stCondLst>
                                            <p:cond delay="1"/>
                                          </p:stCondLst>
                                        </p:cTn>
                                        <p:tgtEl>
                                          <p:spTgt spid="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4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400"/>
                                        <p:tgtEl>
                                          <p:spTgt spid="570"/>
                                        </p:tgtEl>
                                      </p:cBhvr>
                                    </p:animEffect>
                                  </p:childTnLst>
                                </p:cTn>
                              </p:par>
                              <p:par>
                                <p:cTn fill="hold" nodeType="withEffect" presetClass="exit" presetID="1" presetSubtype="0">
                                  <p:stCondLst>
                                    <p:cond delay="0"/>
                                  </p:stCondLst>
                                  <p:childTnLst>
                                    <p:set>
                                      <p:cBhvr>
                                        <p:cTn dur="1" fill="hold">
                                          <p:stCondLst>
                                            <p:cond delay="1"/>
                                          </p:stCondLst>
                                        </p:cTn>
                                        <p:tgtEl>
                                          <p:spTgt spid="5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
                                        <p:tgtEl>
                                          <p:spTgt spid="571"/>
                                        </p:tgtEl>
                                      </p:cBhvr>
                                    </p:animEffect>
                                  </p:childTnLst>
                                </p:cTn>
                              </p:par>
                              <p:par>
                                <p:cTn fill="hold" nodeType="withEffect" presetClass="exit" presetID="1" presetSubtype="0">
                                  <p:stCondLst>
                                    <p:cond delay="0"/>
                                  </p:stCondLst>
                                  <p:childTnLst>
                                    <p:set>
                                      <p:cBhvr>
                                        <p:cTn dur="1" fill="hold">
                                          <p:stCondLst>
                                            <p:cond delay="1"/>
                                          </p:stCondLst>
                                        </p:cTn>
                                        <p:tgtEl>
                                          <p:spTgt spid="5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2"/>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sp>
        <p:nvSpPr>
          <p:cNvPr id="577" name="Google Shape;577;p72"/>
          <p:cNvSpPr txBox="1"/>
          <p:nvPr/>
        </p:nvSpPr>
        <p:spPr>
          <a:xfrm>
            <a:off x="376925" y="1036325"/>
            <a:ext cx="25500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DDPG 的主架構</a:t>
            </a:r>
            <a:endParaRPr b="0" i="0" sz="1800" u="none" cap="none" strike="noStrike">
              <a:solidFill>
                <a:srgbClr val="FFFFFF"/>
              </a:solidFill>
              <a:latin typeface="Arial"/>
              <a:ea typeface="Arial"/>
              <a:cs typeface="Arial"/>
              <a:sym typeface="Arial"/>
            </a:endParaRPr>
          </a:p>
        </p:txBody>
      </p:sp>
      <p:pic>
        <p:nvPicPr>
          <p:cNvPr id="578" name="Google Shape;578;p72"/>
          <p:cNvPicPr preferRelativeResize="0"/>
          <p:nvPr/>
        </p:nvPicPr>
        <p:blipFill rotWithShape="1">
          <a:blip r:embed="rId3">
            <a:alphaModFix/>
          </a:blip>
          <a:srcRect b="0" l="0" r="0" t="0"/>
          <a:stretch/>
        </p:blipFill>
        <p:spPr>
          <a:xfrm>
            <a:off x="311700" y="1677875"/>
            <a:ext cx="6848475" cy="3267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3"/>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584" name="Google Shape;584;p73"/>
          <p:cNvPicPr preferRelativeResize="0"/>
          <p:nvPr/>
        </p:nvPicPr>
        <p:blipFill rotWithShape="1">
          <a:blip r:embed="rId3">
            <a:alphaModFix/>
          </a:blip>
          <a:srcRect b="0" l="0" r="0" t="0"/>
          <a:stretch/>
        </p:blipFill>
        <p:spPr>
          <a:xfrm>
            <a:off x="311700" y="1016494"/>
            <a:ext cx="5912275" cy="387416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sp>
        <p:nvSpPr>
          <p:cNvPr id="590" name="Google Shape;590;p74"/>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Memory (Experience Replay)</a:t>
            </a:r>
            <a:endParaRPr b="0" i="0" sz="1800" u="none" cap="none" strike="noStrike">
              <a:solidFill>
                <a:srgbClr val="00FF00"/>
              </a:solidFill>
              <a:latin typeface="Consolas"/>
              <a:ea typeface="Consolas"/>
              <a:cs typeface="Consolas"/>
              <a:sym typeface="Consolas"/>
            </a:endParaRPr>
          </a:p>
        </p:txBody>
      </p:sp>
      <p:pic>
        <p:nvPicPr>
          <p:cNvPr id="591" name="Google Shape;591;p74"/>
          <p:cNvPicPr preferRelativeResize="0"/>
          <p:nvPr/>
        </p:nvPicPr>
        <p:blipFill rotWithShape="1">
          <a:blip r:embed="rId3">
            <a:alphaModFix/>
          </a:blip>
          <a:srcRect b="0" l="0" r="0" t="0"/>
          <a:stretch/>
        </p:blipFill>
        <p:spPr>
          <a:xfrm>
            <a:off x="159300" y="1740100"/>
            <a:ext cx="8839198" cy="134909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597" name="Google Shape;597;p75"/>
          <p:cNvPicPr preferRelativeResize="0"/>
          <p:nvPr/>
        </p:nvPicPr>
        <p:blipFill rotWithShape="1">
          <a:blip r:embed="rId3">
            <a:alphaModFix/>
          </a:blip>
          <a:srcRect b="0" l="0" r="0" t="0"/>
          <a:stretch/>
        </p:blipFill>
        <p:spPr>
          <a:xfrm>
            <a:off x="223838" y="1635550"/>
            <a:ext cx="8543925" cy="923925"/>
          </a:xfrm>
          <a:prstGeom prst="rect">
            <a:avLst/>
          </a:prstGeom>
          <a:noFill/>
          <a:ln>
            <a:noFill/>
          </a:ln>
        </p:spPr>
      </p:pic>
      <p:sp>
        <p:nvSpPr>
          <p:cNvPr id="598" name="Google Shape;598;p75"/>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兩個 Actor &amp; </a:t>
            </a:r>
            <a:r>
              <a:rPr b="0" i="0" lang="zh-TW" sz="1800" u="none" cap="none" strike="noStrike">
                <a:solidFill>
                  <a:srgbClr val="00FF00"/>
                </a:solidFill>
                <a:latin typeface="Consolas"/>
                <a:ea typeface="Consolas"/>
                <a:cs typeface="Consolas"/>
                <a:sym typeface="Consolas"/>
              </a:rPr>
              <a:t>create_actor</a:t>
            </a:r>
            <a:endParaRPr b="0" i="0" sz="1800" u="none" cap="none" strike="noStrike">
              <a:solidFill>
                <a:srgbClr val="00FF00"/>
              </a:solidFill>
              <a:latin typeface="Consolas"/>
              <a:ea typeface="Consolas"/>
              <a:cs typeface="Consolas"/>
              <a:sym typeface="Consolas"/>
            </a:endParaRPr>
          </a:p>
        </p:txBody>
      </p:sp>
      <p:pic>
        <p:nvPicPr>
          <p:cNvPr id="599" name="Google Shape;599;p75"/>
          <p:cNvPicPr preferRelativeResize="0"/>
          <p:nvPr/>
        </p:nvPicPr>
        <p:blipFill rotWithShape="1">
          <a:blip r:embed="rId4">
            <a:alphaModFix/>
          </a:blip>
          <a:srcRect b="0" l="0" r="0" t="0"/>
          <a:stretch/>
        </p:blipFill>
        <p:spPr>
          <a:xfrm>
            <a:off x="147650" y="2825225"/>
            <a:ext cx="8839202" cy="10797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05" name="Google Shape;605;p76"/>
          <p:cNvPicPr preferRelativeResize="0"/>
          <p:nvPr/>
        </p:nvPicPr>
        <p:blipFill rotWithShape="1">
          <a:blip r:embed="rId3">
            <a:alphaModFix/>
          </a:blip>
          <a:srcRect b="0" l="0" r="0" t="0"/>
          <a:stretch/>
        </p:blipFill>
        <p:spPr>
          <a:xfrm>
            <a:off x="331775" y="1786800"/>
            <a:ext cx="8718883" cy="1298950"/>
          </a:xfrm>
          <a:prstGeom prst="rect">
            <a:avLst/>
          </a:prstGeom>
          <a:noFill/>
          <a:ln>
            <a:noFill/>
          </a:ln>
        </p:spPr>
      </p:pic>
      <p:sp>
        <p:nvSpPr>
          <p:cNvPr id="606" name="Google Shape;606;p76"/>
          <p:cNvSpPr txBox="1"/>
          <p:nvPr/>
        </p:nvSpPr>
        <p:spPr>
          <a:xfrm>
            <a:off x="376925" y="1036325"/>
            <a:ext cx="39795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兩個 Critic &amp; </a:t>
            </a:r>
            <a:r>
              <a:rPr b="0" i="0" lang="zh-TW" sz="1800" u="none" cap="none" strike="noStrike">
                <a:solidFill>
                  <a:srgbClr val="00FF00"/>
                </a:solidFill>
                <a:latin typeface="Consolas"/>
                <a:ea typeface="Consolas"/>
                <a:cs typeface="Consolas"/>
                <a:sym typeface="Consolas"/>
              </a:rPr>
              <a:t>create_critic</a:t>
            </a:r>
            <a:endParaRPr b="0" i="0" sz="1800" u="none" cap="none" strike="noStrike">
              <a:solidFill>
                <a:srgbClr val="00FF00"/>
              </a:solidFill>
              <a:latin typeface="Consolas"/>
              <a:ea typeface="Consolas"/>
              <a:cs typeface="Consolas"/>
              <a:sym typeface="Consolas"/>
            </a:endParaRPr>
          </a:p>
        </p:txBody>
      </p:sp>
      <p:pic>
        <p:nvPicPr>
          <p:cNvPr id="607" name="Google Shape;607;p76"/>
          <p:cNvPicPr preferRelativeResize="0"/>
          <p:nvPr/>
        </p:nvPicPr>
        <p:blipFill rotWithShape="1">
          <a:blip r:embed="rId4">
            <a:alphaModFix/>
          </a:blip>
          <a:srcRect b="0" l="0" r="0" t="0"/>
          <a:stretch/>
        </p:blipFill>
        <p:spPr>
          <a:xfrm>
            <a:off x="331775" y="3161950"/>
            <a:ext cx="7113513" cy="174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Actor-Critic</a:t>
            </a:r>
            <a:endParaRPr b="0" i="0" sz="3000" u="none" cap="none" strike="noStrike">
              <a:solidFill>
                <a:srgbClr val="1A1A1A"/>
              </a:solidFill>
              <a:latin typeface="Arial"/>
              <a:ea typeface="Arial"/>
              <a:cs typeface="Arial"/>
              <a:sym typeface="Arial"/>
            </a:endParaRPr>
          </a:p>
        </p:txBody>
      </p:sp>
      <p:pic>
        <p:nvPicPr>
          <p:cNvPr id="139" name="Google Shape;139;p23" title="3-002-PG-Actor-Critic.mov">
            <a:hlinkClick r:id="rId3"/>
          </p:cNvPr>
          <p:cNvPicPr preferRelativeResize="0"/>
          <p:nvPr/>
        </p:nvPicPr>
        <p:blipFill rotWithShape="1">
          <a:blip r:embed="rId4">
            <a:alphaModFix/>
          </a:blip>
          <a:srcRect b="0" l="0" r="0" t="0"/>
          <a:stretch/>
        </p:blipFill>
        <p:spPr>
          <a:xfrm>
            <a:off x="2201650" y="936574"/>
            <a:ext cx="4572000" cy="3429000"/>
          </a:xfrm>
          <a:prstGeom prst="rect">
            <a:avLst/>
          </a:prstGeom>
          <a:noFill/>
          <a:ln>
            <a:noFill/>
          </a:ln>
        </p:spPr>
      </p:pic>
      <p:pic>
        <p:nvPicPr>
          <p:cNvPr id="140" name="Google Shape;140;p23"/>
          <p:cNvPicPr preferRelativeResize="0"/>
          <p:nvPr/>
        </p:nvPicPr>
        <p:blipFill rotWithShape="1">
          <a:blip r:embed="rId5">
            <a:alphaModFix/>
          </a:blip>
          <a:srcRect b="0" l="0" r="0" t="0"/>
          <a:stretch/>
        </p:blipFill>
        <p:spPr>
          <a:xfrm>
            <a:off x="7162925" y="215974"/>
            <a:ext cx="1576075" cy="18422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7"/>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sp>
        <p:nvSpPr>
          <p:cNvPr id="613" name="Google Shape;613;p77"/>
          <p:cNvSpPr txBox="1"/>
          <p:nvPr/>
        </p:nvSpPr>
        <p:spPr>
          <a:xfrm>
            <a:off x="376925" y="1036325"/>
            <a:ext cx="14202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如何更新？</a:t>
            </a:r>
            <a:endParaRPr b="0" i="0" sz="1800" u="none" cap="none" strike="noStrike">
              <a:solidFill>
                <a:srgbClr val="FFFFFF"/>
              </a:solidFill>
              <a:latin typeface="Arial"/>
              <a:ea typeface="Arial"/>
              <a:cs typeface="Arial"/>
              <a:sym typeface="Arial"/>
            </a:endParaRPr>
          </a:p>
        </p:txBody>
      </p:sp>
      <p:pic>
        <p:nvPicPr>
          <p:cNvPr id="614" name="Google Shape;614;p77"/>
          <p:cNvPicPr preferRelativeResize="0"/>
          <p:nvPr/>
        </p:nvPicPr>
        <p:blipFill rotWithShape="1">
          <a:blip r:embed="rId3">
            <a:alphaModFix/>
          </a:blip>
          <a:srcRect b="0" l="0" r="0" t="0"/>
          <a:stretch/>
        </p:blipFill>
        <p:spPr>
          <a:xfrm>
            <a:off x="152400" y="2717125"/>
            <a:ext cx="8839200" cy="1104900"/>
          </a:xfrm>
          <a:prstGeom prst="rect">
            <a:avLst/>
          </a:prstGeom>
          <a:noFill/>
          <a:ln>
            <a:noFill/>
          </a:ln>
        </p:spPr>
      </p:pic>
      <p:pic>
        <p:nvPicPr>
          <p:cNvPr id="615" name="Google Shape;615;p77"/>
          <p:cNvPicPr preferRelativeResize="0"/>
          <p:nvPr/>
        </p:nvPicPr>
        <p:blipFill rotWithShape="1">
          <a:blip r:embed="rId4">
            <a:alphaModFix/>
          </a:blip>
          <a:srcRect b="37624" l="0" r="0" t="0"/>
          <a:stretch/>
        </p:blipFill>
        <p:spPr>
          <a:xfrm>
            <a:off x="152400" y="1585525"/>
            <a:ext cx="8839201" cy="1000900"/>
          </a:xfrm>
          <a:prstGeom prst="rect">
            <a:avLst/>
          </a:prstGeom>
          <a:noFill/>
          <a:ln>
            <a:noFill/>
          </a:ln>
        </p:spPr>
      </p:pic>
      <p:pic>
        <p:nvPicPr>
          <p:cNvPr id="616" name="Google Shape;616;p77"/>
          <p:cNvPicPr preferRelativeResize="0"/>
          <p:nvPr/>
        </p:nvPicPr>
        <p:blipFill rotWithShape="1">
          <a:blip r:embed="rId5">
            <a:alphaModFix/>
          </a:blip>
          <a:srcRect b="0" l="0" r="0" t="0"/>
          <a:stretch/>
        </p:blipFill>
        <p:spPr>
          <a:xfrm>
            <a:off x="152400" y="3974425"/>
            <a:ext cx="8839201" cy="59096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22" name="Google Shape;622;p78"/>
          <p:cNvPicPr preferRelativeResize="0"/>
          <p:nvPr/>
        </p:nvPicPr>
        <p:blipFill rotWithShape="1">
          <a:blip r:embed="rId3">
            <a:alphaModFix/>
          </a:blip>
          <a:srcRect b="0" l="0" r="0" t="0"/>
          <a:stretch/>
        </p:blipFill>
        <p:spPr>
          <a:xfrm>
            <a:off x="311700" y="1550550"/>
            <a:ext cx="8417825" cy="2590675"/>
          </a:xfrm>
          <a:prstGeom prst="rect">
            <a:avLst/>
          </a:prstGeom>
          <a:noFill/>
          <a:ln>
            <a:noFill/>
          </a:ln>
        </p:spPr>
      </p:pic>
      <p:sp>
        <p:nvSpPr>
          <p:cNvPr id="623" name="Google Shape;623;p78"/>
          <p:cNvSpPr txBox="1"/>
          <p:nvPr/>
        </p:nvSpPr>
        <p:spPr>
          <a:xfrm>
            <a:off x="376925" y="1036325"/>
            <a:ext cx="14202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如何更新？</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9"/>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sp>
        <p:nvSpPr>
          <p:cNvPr id="629" name="Google Shape;629;p79"/>
          <p:cNvSpPr txBox="1"/>
          <p:nvPr/>
        </p:nvSpPr>
        <p:spPr>
          <a:xfrm>
            <a:off x="376925" y="1036325"/>
            <a:ext cx="2550000" cy="4185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latin typeface="Arial"/>
                <a:ea typeface="Arial"/>
                <a:cs typeface="Arial"/>
                <a:sym typeface="Arial"/>
              </a:rPr>
              <a:t>更新 target network</a:t>
            </a:r>
            <a:endParaRPr b="0" i="0" sz="1800" u="none" cap="none" strike="noStrike">
              <a:solidFill>
                <a:srgbClr val="FFFFFF"/>
              </a:solidFill>
              <a:latin typeface="Arial"/>
              <a:ea typeface="Arial"/>
              <a:cs typeface="Arial"/>
              <a:sym typeface="Arial"/>
            </a:endParaRPr>
          </a:p>
        </p:txBody>
      </p:sp>
      <p:pic>
        <p:nvPicPr>
          <p:cNvPr id="630" name="Google Shape;630;p79"/>
          <p:cNvPicPr preferRelativeResize="0"/>
          <p:nvPr/>
        </p:nvPicPr>
        <p:blipFill rotWithShape="1">
          <a:blip r:embed="rId3">
            <a:alphaModFix/>
          </a:blip>
          <a:srcRect b="0" l="0" r="0" t="0"/>
          <a:stretch/>
        </p:blipFill>
        <p:spPr>
          <a:xfrm>
            <a:off x="311700" y="1640900"/>
            <a:ext cx="8669450" cy="1573850"/>
          </a:xfrm>
          <a:prstGeom prst="rect">
            <a:avLst/>
          </a:prstGeom>
          <a:noFill/>
          <a:ln>
            <a:noFill/>
          </a:ln>
        </p:spPr>
      </p:pic>
      <p:pic>
        <p:nvPicPr>
          <p:cNvPr id="631" name="Google Shape;631;p79"/>
          <p:cNvPicPr preferRelativeResize="0"/>
          <p:nvPr/>
        </p:nvPicPr>
        <p:blipFill rotWithShape="1">
          <a:blip r:embed="rId4">
            <a:alphaModFix/>
          </a:blip>
          <a:srcRect b="6918" l="38579" r="29519" t="75326"/>
          <a:stretch/>
        </p:blipFill>
        <p:spPr>
          <a:xfrm>
            <a:off x="4489450" y="3329975"/>
            <a:ext cx="3134166" cy="12864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80" title="rl 09 practice ddpg">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
        <p:nvSpPr>
          <p:cNvPr id="637" name="Google Shape;637;p80"/>
          <p:cNvSpPr txBox="1"/>
          <p:nvPr>
            <p:ph idx="4294967295"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組裝起來吧</a:t>
            </a:r>
            <a:endParaRPr b="0" i="0" sz="30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43" name="Google Shape;643;p81"/>
          <p:cNvPicPr preferRelativeResize="0"/>
          <p:nvPr/>
        </p:nvPicPr>
        <p:blipFill rotWithShape="1">
          <a:blip r:embed="rId3">
            <a:alphaModFix/>
          </a:blip>
          <a:srcRect b="0" l="0" r="0" t="0"/>
          <a:stretch/>
        </p:blipFill>
        <p:spPr>
          <a:xfrm>
            <a:off x="387900" y="1002369"/>
            <a:ext cx="3743325" cy="2847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2"/>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49" name="Google Shape;649;p82"/>
          <p:cNvPicPr preferRelativeResize="0"/>
          <p:nvPr/>
        </p:nvPicPr>
        <p:blipFill rotWithShape="1">
          <a:blip r:embed="rId3">
            <a:alphaModFix/>
          </a:blip>
          <a:srcRect b="0" l="0" r="0" t="0"/>
          <a:stretch/>
        </p:blipFill>
        <p:spPr>
          <a:xfrm>
            <a:off x="381000" y="936574"/>
            <a:ext cx="5619750" cy="3067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3"/>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55" name="Google Shape;655;p83"/>
          <p:cNvPicPr preferRelativeResize="0"/>
          <p:nvPr/>
        </p:nvPicPr>
        <p:blipFill rotWithShape="1">
          <a:blip r:embed="rId3">
            <a:alphaModFix/>
          </a:blip>
          <a:srcRect b="0" l="0" r="0" t="0"/>
          <a:stretch/>
        </p:blipFill>
        <p:spPr>
          <a:xfrm>
            <a:off x="311700" y="974094"/>
            <a:ext cx="4981575" cy="2438400"/>
          </a:xfrm>
          <a:prstGeom prst="rect">
            <a:avLst/>
          </a:prstGeom>
          <a:noFill/>
          <a:ln>
            <a:noFill/>
          </a:ln>
        </p:spPr>
      </p:pic>
      <p:pic>
        <p:nvPicPr>
          <p:cNvPr id="656" name="Google Shape;656;p83"/>
          <p:cNvPicPr preferRelativeResize="0"/>
          <p:nvPr/>
        </p:nvPicPr>
        <p:blipFill rotWithShape="1">
          <a:blip r:embed="rId4">
            <a:alphaModFix/>
          </a:blip>
          <a:srcRect b="0" l="0" r="0" t="0"/>
          <a:stretch/>
        </p:blipFill>
        <p:spPr>
          <a:xfrm>
            <a:off x="314913" y="3412494"/>
            <a:ext cx="4975139" cy="142620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手把手 DDPG</a:t>
            </a:r>
            <a:endParaRPr b="0" i="0" sz="3000" u="none" cap="none" strike="noStrike">
              <a:solidFill>
                <a:schemeClr val="dk1"/>
              </a:solidFill>
              <a:latin typeface="Arial"/>
              <a:ea typeface="Arial"/>
              <a:cs typeface="Arial"/>
              <a:sym typeface="Arial"/>
            </a:endParaRPr>
          </a:p>
        </p:txBody>
      </p:sp>
      <p:pic>
        <p:nvPicPr>
          <p:cNvPr id="662" name="Google Shape;662;p84"/>
          <p:cNvPicPr preferRelativeResize="0"/>
          <p:nvPr/>
        </p:nvPicPr>
        <p:blipFill rotWithShape="1">
          <a:blip r:embed="rId3">
            <a:alphaModFix/>
          </a:blip>
          <a:srcRect b="0" l="0" r="0" t="0"/>
          <a:stretch/>
        </p:blipFill>
        <p:spPr>
          <a:xfrm>
            <a:off x="311700" y="931694"/>
            <a:ext cx="7121416" cy="408765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5"/>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練習時間</a:t>
            </a:r>
            <a:endParaRPr b="0" i="0" sz="3000" u="none" cap="none" strike="noStrike">
              <a:solidFill>
                <a:schemeClr val="dk1"/>
              </a:solidFill>
              <a:latin typeface="Arial"/>
              <a:ea typeface="Arial"/>
              <a:cs typeface="Arial"/>
              <a:sym typeface="Arial"/>
            </a:endParaRPr>
          </a:p>
        </p:txBody>
      </p:sp>
      <p:sp>
        <p:nvSpPr>
          <p:cNvPr id="668" name="Google Shape;668;p85"/>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請參考 practice_ddpg.ipynb，練習寫出自己的 DDPG</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2400"/>
              <a:buFont typeface="Arial"/>
              <a:buNone/>
            </a:pPr>
            <a:r>
              <a:rPr b="0" i="0" lang="zh-TW" sz="2400" u="none" cap="none" strike="noStrike">
                <a:solidFill>
                  <a:schemeClr val="dk2"/>
                </a:solidFill>
                <a:latin typeface="Arial"/>
                <a:ea typeface="Arial"/>
                <a:cs typeface="Arial"/>
                <a:sym typeface="Arial"/>
              </a:rPr>
              <a:t>小挑戰：</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2400"/>
              <a:buFont typeface="Arial"/>
              <a:buNone/>
            </a:pPr>
            <a:r>
              <a:rPr b="0" i="0" lang="zh-TW" sz="2400" u="none" cap="none" strike="noStrike">
                <a:solidFill>
                  <a:schemeClr val="dk2"/>
                </a:solidFill>
                <a:latin typeface="Arial"/>
                <a:ea typeface="Arial"/>
                <a:cs typeface="Arial"/>
                <a:sym typeface="Arial"/>
              </a:rPr>
              <a:t>將今天新學到的 DDPG 應用到昨天 </a:t>
            </a:r>
            <a:r>
              <a:rPr b="0" i="0" lang="zh-TW" sz="2400" u="sng" cap="none" strike="noStrike">
                <a:solidFill>
                  <a:schemeClr val="hlink"/>
                </a:solidFill>
                <a:latin typeface="Arial"/>
                <a:ea typeface="Arial"/>
                <a:cs typeface="Arial"/>
                <a:sym typeface="Arial"/>
                <a:hlinkClick r:id="rId3"/>
              </a:rPr>
              <a:t>MountainCarContinuous</a:t>
            </a:r>
            <a:r>
              <a:rPr b="0" i="0" lang="zh-TW" sz="2400" u="none" cap="none" strike="noStrike">
                <a:solidFill>
                  <a:schemeClr val="dk2"/>
                </a:solidFill>
                <a:latin typeface="Arial"/>
                <a:ea typeface="Arial"/>
                <a:cs typeface="Arial"/>
                <a:sym typeface="Arial"/>
              </a:rPr>
              <a:t> 的環境 (明示: 只要在同樣的程式碼把環境名稱改為 "MountainCarContinous-v0" 以及把一個 episode 結束的方式由 MAX_EP_STEPS 改為環境回傳的 done 來判斷，程式碼的running_reward print 出 6 以上基本就代表推上山了!)</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24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Resources</a:t>
            </a:r>
            <a:endParaRPr b="0" i="0" sz="3000" u="none" cap="none" strike="noStrike">
              <a:solidFill>
                <a:schemeClr val="dk1"/>
              </a:solidFill>
              <a:latin typeface="Arial"/>
              <a:ea typeface="Arial"/>
              <a:cs typeface="Arial"/>
              <a:sym typeface="Arial"/>
            </a:endParaRPr>
          </a:p>
        </p:txBody>
      </p:sp>
      <p:sp>
        <p:nvSpPr>
          <p:cNvPr id="674" name="Google Shape;674;p86"/>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sng" cap="none" strike="noStrike">
                <a:solidFill>
                  <a:schemeClr val="hlink"/>
                </a:solidFill>
                <a:latin typeface="Arial"/>
                <a:ea typeface="Arial"/>
                <a:cs typeface="Arial"/>
                <a:sym typeface="Arial"/>
                <a:hlinkClick r:id="rId3"/>
              </a:rPr>
              <a:t>https://github.com/aikorea/awesome-rl</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0"/>
              </a:spcBef>
              <a:spcAft>
                <a:spcPts val="0"/>
              </a:spcAft>
              <a:buClr>
                <a:schemeClr val="dk2"/>
              </a:buClr>
              <a:buSzPts val="2400"/>
              <a:buFont typeface="Arial"/>
              <a:buChar char="●"/>
            </a:pPr>
            <a:r>
              <a:rPr b="0" i="0" lang="zh-TW" sz="2400" u="sng" cap="none" strike="noStrike">
                <a:solidFill>
                  <a:schemeClr val="hlink"/>
                </a:solidFill>
                <a:latin typeface="Arial"/>
                <a:ea typeface="Arial"/>
                <a:cs typeface="Arial"/>
                <a:sym typeface="Arial"/>
                <a:hlinkClick r:id="rId4"/>
              </a:rPr>
              <a:t>台大 MLDS 課程</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0"/>
              </a:spcBef>
              <a:spcAft>
                <a:spcPts val="0"/>
              </a:spcAft>
              <a:buClr>
                <a:schemeClr val="dk2"/>
              </a:buClr>
              <a:buSzPts val="2400"/>
              <a:buFont typeface="Arial"/>
              <a:buChar char="●"/>
            </a:pPr>
            <a:r>
              <a:rPr lang="zh-TW" sz="2400" u="sng">
                <a:solidFill>
                  <a:schemeClr val="hlink"/>
                </a:solidFill>
                <a:latin typeface="Arial"/>
                <a:ea typeface="Arial"/>
                <a:cs typeface="Arial"/>
                <a:sym typeface="Arial"/>
                <a:hlinkClick r:id="rId5"/>
              </a:rPr>
              <a:t>清大 吳尚鴻老師 - Policy Gradient Methods &amp; DDPG</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0"/>
              </a:spcBef>
              <a:spcAft>
                <a:spcPts val="0"/>
              </a:spcAft>
              <a:buClr>
                <a:schemeClr val="dk2"/>
              </a:buClr>
              <a:buSzPts val="2400"/>
              <a:buFont typeface="Arial"/>
              <a:buChar char="●"/>
            </a:pPr>
            <a:r>
              <a:rPr b="0" i="0" lang="zh-TW" sz="2400" u="sng" cap="none" strike="noStrike">
                <a:solidFill>
                  <a:schemeClr val="hlink"/>
                </a:solidFill>
                <a:latin typeface="Arial"/>
                <a:ea typeface="Arial"/>
                <a:cs typeface="Arial"/>
                <a:sym typeface="Arial"/>
                <a:hlinkClick r:id="rId6"/>
              </a:rPr>
              <a:t>how to write a reward function - from bonsai</a:t>
            </a:r>
            <a:r>
              <a:rPr b="0" i="0" lang="zh-TW" sz="2400" u="none" cap="none" strike="noStrike">
                <a:solidFill>
                  <a:schemeClr val="dk1"/>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2400"/>
              <a:buFont typeface="Arial"/>
              <a:buNone/>
            </a:pPr>
            <a:r>
              <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Evolutionary Methods</a:t>
            </a:r>
            <a:endParaRPr b="0" i="0" sz="3000" u="none" cap="none" strike="noStrike">
              <a:solidFill>
                <a:srgbClr val="1A1A1A"/>
              </a:solidFill>
              <a:latin typeface="Arial"/>
              <a:ea typeface="Arial"/>
              <a:cs typeface="Arial"/>
              <a:sym typeface="Arial"/>
            </a:endParaRPr>
          </a:p>
        </p:txBody>
      </p:sp>
      <p:pic>
        <p:nvPicPr>
          <p:cNvPr id="146" name="Google Shape;146;p24" title="3-003-ES.mov">
            <a:hlinkClick r:id="rId3"/>
          </p:cNvPr>
          <p:cNvPicPr preferRelativeResize="0"/>
          <p:nvPr/>
        </p:nvPicPr>
        <p:blipFill rotWithShape="1">
          <a:blip r:embed="rId4">
            <a:alphaModFix/>
          </a:blip>
          <a:srcRect b="0" l="0" r="0" t="0"/>
          <a:stretch/>
        </p:blipFill>
        <p:spPr>
          <a:xfrm>
            <a:off x="2286000" y="943274"/>
            <a:ext cx="4572000" cy="3429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7"/>
          <p:cNvSpPr txBox="1"/>
          <p:nvPr>
            <p:ph type="title"/>
          </p:nvPr>
        </p:nvSpPr>
        <p:spPr>
          <a:xfrm>
            <a:off x="1063853" y="2938200"/>
            <a:ext cx="67017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56BADC"/>
              </a:buClr>
              <a:buSzPts val="4200"/>
              <a:buFont typeface="Arial"/>
              <a:buNone/>
            </a:pPr>
            <a:r>
              <a:rPr b="0" i="0" lang="zh-TW" sz="3200" u="none" cap="none" strike="noStrike">
                <a:solidFill>
                  <a:srgbClr val="000000"/>
                </a:solidFill>
                <a:latin typeface="Arial"/>
                <a:ea typeface="Arial"/>
                <a:cs typeface="Arial"/>
                <a:sym typeface="Arial"/>
              </a:rPr>
              <a:t>Reinforcement learning小總結</a:t>
            </a:r>
            <a:endParaRPr b="0" i="0" sz="3200" u="none" cap="none" strike="noStrike">
              <a:solidFill>
                <a:srgbClr val="000000"/>
              </a:solidFill>
              <a:latin typeface="Arial"/>
              <a:ea typeface="Arial"/>
              <a:cs typeface="Arial"/>
              <a:sym typeface="Arial"/>
            </a:endParaRPr>
          </a:p>
        </p:txBody>
      </p:sp>
      <p:sp>
        <p:nvSpPr>
          <p:cNvPr id="680" name="Google Shape;680;p87"/>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理論講授</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8"/>
          <p:cNvSpPr txBox="1"/>
          <p:nvPr/>
        </p:nvSpPr>
        <p:spPr>
          <a:xfrm>
            <a:off x="381000" y="216050"/>
            <a:ext cx="3310500" cy="67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chemeClr val="dk1"/>
                </a:solidFill>
                <a:latin typeface="Arial"/>
                <a:ea typeface="Arial"/>
                <a:cs typeface="Arial"/>
                <a:sym typeface="Arial"/>
              </a:rPr>
              <a:t>When to Use RL?</a:t>
            </a:r>
            <a:endParaRPr b="0" i="0" sz="3000" u="none" cap="none" strike="noStrike">
              <a:solidFill>
                <a:srgbClr val="000000"/>
              </a:solidFill>
              <a:latin typeface="Arial"/>
              <a:ea typeface="Arial"/>
              <a:cs typeface="Arial"/>
              <a:sym typeface="Arial"/>
            </a:endParaRPr>
          </a:p>
        </p:txBody>
      </p:sp>
      <p:pic>
        <p:nvPicPr>
          <p:cNvPr id="686" name="Google Shape;686;p88" title="4-001-WhenRL.mov">
            <a:hlinkClick r:id="rId3"/>
          </p:cNvPr>
          <p:cNvPicPr preferRelativeResize="0"/>
          <p:nvPr/>
        </p:nvPicPr>
        <p:blipFill rotWithShape="1">
          <a:blip r:embed="rId4">
            <a:alphaModFix/>
          </a:blip>
          <a:srcRect b="0" l="0" r="0" t="0"/>
          <a:stretch/>
        </p:blipFill>
        <p:spPr>
          <a:xfrm>
            <a:off x="2133600" y="1044650"/>
            <a:ext cx="4572000" cy="3429000"/>
          </a:xfrm>
          <a:prstGeom prst="rect">
            <a:avLst/>
          </a:prstGeom>
          <a:noFill/>
          <a:ln>
            <a:noFill/>
          </a:ln>
        </p:spPr>
      </p:pic>
      <p:pic>
        <p:nvPicPr>
          <p:cNvPr id="687" name="Google Shape;687;p88"/>
          <p:cNvPicPr preferRelativeResize="0"/>
          <p:nvPr/>
        </p:nvPicPr>
        <p:blipFill rotWithShape="1">
          <a:blip r:embed="rId5">
            <a:alphaModFix/>
          </a:blip>
          <a:srcRect b="0" l="0" r="0" t="0"/>
          <a:stretch/>
        </p:blipFill>
        <p:spPr>
          <a:xfrm>
            <a:off x="7162925" y="215974"/>
            <a:ext cx="1576075" cy="1842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Actor-Critic 演員以及評論家</a:t>
            </a:r>
            <a:endParaRPr b="0" i="0" sz="4200" u="none" cap="none" strike="noStrike">
              <a:solidFill>
                <a:srgbClr val="56BADC"/>
              </a:solidFill>
              <a:latin typeface="Arial"/>
              <a:ea typeface="Arial"/>
              <a:cs typeface="Arial"/>
              <a:sym typeface="Arial"/>
            </a:endParaRPr>
          </a:p>
        </p:txBody>
      </p:sp>
      <p:sp>
        <p:nvSpPr>
          <p:cNvPr id="152" name="Google Shape;152;p25"/>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程式實作</a:t>
            </a:r>
            <a:endParaRPr b="0" i="0" sz="2500" u="none" cap="none" strike="noStrike">
              <a:solidFill>
                <a:srgbClr val="A6AAA9"/>
              </a:solidFill>
              <a:latin typeface="Arial"/>
              <a:ea typeface="Arial"/>
              <a:cs typeface="Arial"/>
              <a:sym typeface="Arial"/>
            </a:endParaRPr>
          </a:p>
        </p:txBody>
      </p:sp>
      <p:sp>
        <p:nvSpPr>
          <p:cNvPr id="153" name="Google Shape;153;p25"/>
          <p:cNvSpPr txBox="1"/>
          <p:nvPr>
            <p:ph idx="4294967295" type="subTitle"/>
          </p:nvPr>
        </p:nvSpPr>
        <p:spPr>
          <a:xfrm>
            <a:off x="1349900" y="3784925"/>
            <a:ext cx="6308700" cy="6930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Arial"/>
              <a:buNone/>
            </a:pPr>
            <a:r>
              <a:rPr b="0" i="0" lang="zh-TW" sz="1800" u="sng" cap="none" strike="noStrike">
                <a:solidFill>
                  <a:schemeClr val="hlink"/>
                </a:solidFill>
                <a:latin typeface="Arial"/>
                <a:ea typeface="Arial"/>
                <a:cs typeface="Arial"/>
                <a:sym typeface="Arial"/>
                <a:hlinkClick r:id="rId3"/>
              </a:rPr>
              <a:t>https://papers.nips.cc/paper/1786-actor-critic-algorithms.pdf</a:t>
            </a:r>
            <a:r>
              <a:rPr b="0" i="0" lang="zh-TW" sz="1800" u="none" cap="none" strike="noStrike">
                <a:solidFill>
                  <a:schemeClr val="dk2"/>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70545" y="215974"/>
            <a:ext cx="5853300" cy="56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今天實作結束你將學會...</a:t>
            </a:r>
            <a:endParaRPr b="0" i="0" sz="3000" u="none" cap="none" strike="noStrike">
              <a:solidFill>
                <a:schemeClr val="dk1"/>
              </a:solidFill>
              <a:latin typeface="Arial"/>
              <a:ea typeface="Arial"/>
              <a:cs typeface="Arial"/>
              <a:sym typeface="Arial"/>
            </a:endParaRPr>
          </a:p>
        </p:txBody>
      </p:sp>
      <p:sp>
        <p:nvSpPr>
          <p:cNvPr id="159" name="Google Shape;159;p26"/>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1" i="0" lang="zh-TW" sz="2400" u="none" cap="none" strike="noStrike">
                <a:solidFill>
                  <a:schemeClr val="dk2"/>
                </a:solidFill>
                <a:latin typeface="Arial"/>
                <a:ea typeface="Arial"/>
                <a:cs typeface="Arial"/>
                <a:sym typeface="Arial"/>
              </a:rPr>
              <a:t>軟實力</a:t>
            </a:r>
            <a:endParaRPr b="1" i="0" sz="2400" u="none" cap="none" strike="noStrike">
              <a:solidFill>
                <a:schemeClr val="dk2"/>
              </a:solidFill>
              <a:latin typeface="Arial"/>
              <a:ea typeface="Arial"/>
              <a:cs typeface="Arial"/>
              <a:sym typeface="Arial"/>
            </a:endParaRPr>
          </a:p>
          <a:p>
            <a:pPr indent="-355600" lvl="1" marL="914400" marR="0" rtl="0" algn="l">
              <a:lnSpc>
                <a:spcPct val="115000"/>
              </a:lnSpc>
              <a:spcBef>
                <a:spcPts val="0"/>
              </a:spcBef>
              <a:spcAft>
                <a:spcPts val="0"/>
              </a:spcAft>
              <a:buClr>
                <a:schemeClr val="dk2"/>
              </a:buClr>
              <a:buSzPts val="2000"/>
              <a:buFont typeface="Arial"/>
              <a:buChar char="○"/>
            </a:pPr>
            <a:r>
              <a:rPr b="0" i="0" lang="zh-TW" sz="2000" u="none" cap="none" strike="noStrike">
                <a:solidFill>
                  <a:schemeClr val="dk2"/>
                </a:solidFill>
                <a:latin typeface="Arial"/>
                <a:ea typeface="Arial"/>
                <a:cs typeface="Arial"/>
                <a:sym typeface="Arial"/>
              </a:rPr>
              <a:t>了解 Actor-Critic 的基本概念</a:t>
            </a:r>
            <a:endParaRPr b="0" i="0" sz="2000" u="none" cap="none" strike="noStrike">
              <a:solidFill>
                <a:schemeClr val="dk2"/>
              </a:solidFill>
              <a:latin typeface="Arial"/>
              <a:ea typeface="Arial"/>
              <a:cs typeface="Arial"/>
              <a:sym typeface="Arial"/>
            </a:endParaRPr>
          </a:p>
          <a:p>
            <a:pPr indent="-355600" lvl="1" marL="914400" marR="0" rtl="0" algn="l">
              <a:lnSpc>
                <a:spcPct val="115000"/>
              </a:lnSpc>
              <a:spcBef>
                <a:spcPts val="0"/>
              </a:spcBef>
              <a:spcAft>
                <a:spcPts val="0"/>
              </a:spcAft>
              <a:buClr>
                <a:schemeClr val="dk2"/>
              </a:buClr>
              <a:buSzPts val="2000"/>
              <a:buFont typeface="Arial"/>
              <a:buChar char="○"/>
            </a:pPr>
            <a:r>
              <a:rPr b="0" i="0" lang="zh-TW" sz="2000" u="none" cap="none" strike="noStrike">
                <a:solidFill>
                  <a:schemeClr val="dk2"/>
                </a:solidFill>
                <a:latin typeface="Arial"/>
                <a:ea typeface="Arial"/>
                <a:cs typeface="Arial"/>
                <a:sym typeface="Arial"/>
              </a:rPr>
              <a:t>閱讀並理解論文提出的 Actor-Critic 架構</a:t>
            </a:r>
            <a:endParaRPr b="0" i="0" sz="20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24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1" i="0" lang="zh-TW" sz="2400" u="none" cap="none" strike="noStrike">
                <a:solidFill>
                  <a:schemeClr val="dk2"/>
                </a:solidFill>
                <a:latin typeface="Arial"/>
                <a:ea typeface="Arial"/>
                <a:cs typeface="Arial"/>
                <a:sym typeface="Arial"/>
              </a:rPr>
              <a:t>硬實力</a:t>
            </a:r>
            <a:endParaRPr b="1" i="0" sz="2400" u="none" cap="none" strike="noStrike">
              <a:solidFill>
                <a:schemeClr val="dk2"/>
              </a:solidFill>
              <a:latin typeface="Arial"/>
              <a:ea typeface="Arial"/>
              <a:cs typeface="Arial"/>
              <a:sym typeface="Arial"/>
            </a:endParaRPr>
          </a:p>
          <a:p>
            <a:pPr indent="-355600" lvl="1" marL="914400" marR="0" rtl="0" algn="l">
              <a:lnSpc>
                <a:spcPct val="115000"/>
              </a:lnSpc>
              <a:spcBef>
                <a:spcPts val="0"/>
              </a:spcBef>
              <a:spcAft>
                <a:spcPts val="0"/>
              </a:spcAft>
              <a:buClr>
                <a:schemeClr val="dk2"/>
              </a:buClr>
              <a:buSzPts val="2000"/>
              <a:buFont typeface="Arial"/>
              <a:buChar char="○"/>
            </a:pPr>
            <a:r>
              <a:rPr b="0" i="0" lang="zh-TW" sz="2000" u="none" cap="none" strike="noStrike">
                <a:solidFill>
                  <a:schemeClr val="dk2"/>
                </a:solidFill>
                <a:latin typeface="Arial"/>
                <a:ea typeface="Arial"/>
                <a:cs typeface="Arial"/>
                <a:sym typeface="Arial"/>
              </a:rPr>
              <a:t>用 tensorflow 實作 value-based 結合 policy-based 的強化學習算法如 Actor-Critic 及 DDPG</a:t>
            </a:r>
            <a:endParaRPr b="0" i="0" sz="2000" u="none" cap="none" strike="noStrike">
              <a:solidFill>
                <a:schemeClr val="dk2"/>
              </a:solidFill>
              <a:latin typeface="Arial"/>
              <a:ea typeface="Arial"/>
              <a:cs typeface="Arial"/>
              <a:sym typeface="Arial"/>
            </a:endParaRPr>
          </a:p>
          <a:p>
            <a:pPr indent="-355600" lvl="1" marL="914400" marR="0" rtl="0" algn="l">
              <a:lnSpc>
                <a:spcPct val="115000"/>
              </a:lnSpc>
              <a:spcBef>
                <a:spcPts val="0"/>
              </a:spcBef>
              <a:spcAft>
                <a:spcPts val="0"/>
              </a:spcAft>
              <a:buClr>
                <a:schemeClr val="dk2"/>
              </a:buClr>
              <a:buSzPts val="2000"/>
              <a:buFont typeface="Arial"/>
              <a:buChar char="○"/>
            </a:pPr>
            <a:r>
              <a:rPr b="0" i="0" lang="zh-TW" sz="2000" u="none" cap="none" strike="noStrike">
                <a:solidFill>
                  <a:schemeClr val="dk2"/>
                </a:solidFill>
                <a:latin typeface="Arial"/>
                <a:ea typeface="Arial"/>
                <a:cs typeface="Arial"/>
                <a:sym typeface="Arial"/>
              </a:rPr>
              <a:t>用 tensorflow 及 RL 算法遊玩 gym api 的遊戲</a:t>
            </a:r>
            <a:endParaRPr b="0" i="0" sz="20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